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</p:sldIdLst>
  <p:sldSz cx="12192000" cy="6858000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HIT" initials="H" lastIdx="1" clrIdx="0">
    <p:extLst>
      <p:ext uri="{19B8F6BF-5375-455C-9EA6-DF929625EA0E}">
        <p15:presenceInfo xmlns:p15="http://schemas.microsoft.com/office/powerpoint/2012/main" userId="HIT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>
        <p:scale>
          <a:sx n="106" d="100"/>
          <a:sy n="106" d="100"/>
        </p:scale>
        <p:origin x="30" y="25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commentAuthors" Target="commentAuthor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 smtClean="0"/>
              <a:t>Formatvorlage des Untertitelmasters durch Klicken bearbeiten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07FFE7-1582-4D2C-9CF8-39B212FB2FF9}" type="datetimeFigureOut">
              <a:rPr lang="de-DE" smtClean="0"/>
              <a:t>08.05.2020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559669-00F4-4065-B072-4ED7D173033C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65497735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07FFE7-1582-4D2C-9CF8-39B212FB2FF9}" type="datetimeFigureOut">
              <a:rPr lang="de-DE" smtClean="0"/>
              <a:t>08.05.2020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559669-00F4-4065-B072-4ED7D173033C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50099285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 smtClean="0"/>
              <a:t>Formatvorlagen des Textmasters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07FFE7-1582-4D2C-9CF8-39B212FB2FF9}" type="datetimeFigureOut">
              <a:rPr lang="de-DE" smtClean="0"/>
              <a:t>08.05.2020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559669-00F4-4065-B072-4ED7D173033C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1748810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07FFE7-1582-4D2C-9CF8-39B212FB2FF9}" type="datetimeFigureOut">
              <a:rPr lang="de-DE" smtClean="0"/>
              <a:t>08.05.2020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559669-00F4-4065-B072-4ED7D173033C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63890683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Formatvorlagen des Textmasters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Formatvorlagen des Textmasters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07FFE7-1582-4D2C-9CF8-39B212FB2FF9}" type="datetimeFigureOut">
              <a:rPr lang="de-DE" smtClean="0"/>
              <a:t>08.05.2020</a:t>
            </a:fld>
            <a:endParaRPr lang="de-DE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559669-00F4-4065-B072-4ED7D173033C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69884081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07FFE7-1582-4D2C-9CF8-39B212FB2FF9}" type="datetimeFigureOut">
              <a:rPr lang="de-DE" smtClean="0"/>
              <a:t>08.05.2020</a:t>
            </a:fld>
            <a:endParaRPr lang="de-DE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559669-00F4-4065-B072-4ED7D173033C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89037536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07FFE7-1582-4D2C-9CF8-39B212FB2FF9}" type="datetimeFigureOut">
              <a:rPr lang="de-DE" smtClean="0"/>
              <a:t>08.05.2020</a:t>
            </a:fld>
            <a:endParaRPr lang="de-DE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559669-00F4-4065-B072-4ED7D173033C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28377628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 smtClean="0"/>
              <a:t>Formatvorlagen des Textmasters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07FFE7-1582-4D2C-9CF8-39B212FB2FF9}" type="datetimeFigureOut">
              <a:rPr lang="de-DE" smtClean="0"/>
              <a:t>08.05.2020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559669-00F4-4065-B072-4ED7D173033C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66829112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 smtClean="0"/>
              <a:t>Formatvorlagen des Textmasters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07FFE7-1582-4D2C-9CF8-39B212FB2FF9}" type="datetimeFigureOut">
              <a:rPr lang="de-DE" smtClean="0"/>
              <a:t>08.05.2020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559669-00F4-4065-B072-4ED7D173033C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69589129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07FFE7-1582-4D2C-9CF8-39B212FB2FF9}" type="datetimeFigureOut">
              <a:rPr lang="de-DE" smtClean="0"/>
              <a:t>08.05.2020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559669-00F4-4065-B072-4ED7D173033C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75787494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07FFE7-1582-4D2C-9CF8-39B212FB2FF9}" type="datetimeFigureOut">
              <a:rPr lang="de-DE" smtClean="0"/>
              <a:t>08.05.2020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559669-00F4-4065-B072-4ED7D173033C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03905705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807FFE7-1582-4D2C-9CF8-39B212FB2FF9}" type="datetimeFigureOut">
              <a:rPr lang="de-DE" smtClean="0"/>
              <a:t>08.05.2020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4559669-00F4-4065-B072-4ED7D173033C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2871083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llipse 3"/>
          <p:cNvSpPr/>
          <p:nvPr/>
        </p:nvSpPr>
        <p:spPr>
          <a:xfrm>
            <a:off x="7307937" y="3409308"/>
            <a:ext cx="628535" cy="635346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5" name="Ellipse 4"/>
          <p:cNvSpPr/>
          <p:nvPr/>
        </p:nvSpPr>
        <p:spPr>
          <a:xfrm>
            <a:off x="7576484" y="3685417"/>
            <a:ext cx="91440" cy="83128"/>
          </a:xfrm>
          <a:prstGeom prst="ellips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6" name="Ellipse 5"/>
          <p:cNvSpPr/>
          <p:nvPr/>
        </p:nvSpPr>
        <p:spPr>
          <a:xfrm>
            <a:off x="7490066" y="3604512"/>
            <a:ext cx="264275" cy="244937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7" name="Ellipse 6"/>
          <p:cNvSpPr/>
          <p:nvPr/>
        </p:nvSpPr>
        <p:spPr>
          <a:xfrm>
            <a:off x="7377728" y="3477064"/>
            <a:ext cx="488950" cy="499831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cxnSp>
        <p:nvCxnSpPr>
          <p:cNvPr id="11" name="Gerade Verbindung mit Pfeil 10"/>
          <p:cNvCxnSpPr>
            <a:stCxn id="12" idx="1"/>
            <a:endCxn id="5" idx="5"/>
          </p:cNvCxnSpPr>
          <p:nvPr/>
        </p:nvCxnSpPr>
        <p:spPr>
          <a:xfrm flipH="1" flipV="1">
            <a:off x="7654533" y="3756371"/>
            <a:ext cx="434188" cy="224567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feld 11"/>
          <p:cNvSpPr txBox="1"/>
          <p:nvPr/>
        </p:nvSpPr>
        <p:spPr>
          <a:xfrm>
            <a:off x="8088721" y="5817375"/>
            <a:ext cx="84264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900" dirty="0" smtClean="0"/>
              <a:t>Mittlere Welle</a:t>
            </a:r>
            <a:endParaRPr lang="de-DE" sz="900" dirty="0"/>
          </a:p>
        </p:txBody>
      </p:sp>
      <p:cxnSp>
        <p:nvCxnSpPr>
          <p:cNvPr id="16" name="Gerade Verbindung mit Pfeil 15"/>
          <p:cNvCxnSpPr>
            <a:endCxn id="7" idx="6"/>
          </p:cNvCxnSpPr>
          <p:nvPr/>
        </p:nvCxnSpPr>
        <p:spPr>
          <a:xfrm flipH="1" flipV="1">
            <a:off x="7866678" y="3726980"/>
            <a:ext cx="644292" cy="49145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feld 16"/>
          <p:cNvSpPr txBox="1"/>
          <p:nvPr/>
        </p:nvSpPr>
        <p:spPr>
          <a:xfrm>
            <a:off x="7959023" y="4206947"/>
            <a:ext cx="1253905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900" dirty="0" smtClean="0"/>
              <a:t>Wellenzahnrad(1)</a:t>
            </a:r>
            <a:r>
              <a:rPr lang="de-DE" sz="900" dirty="0" smtClean="0">
                <a:solidFill>
                  <a:srgbClr val="FF0000"/>
                </a:solidFill>
              </a:rPr>
              <a:t> </a:t>
            </a:r>
          </a:p>
          <a:p>
            <a:r>
              <a:rPr lang="de-DE" sz="900" dirty="0" smtClean="0">
                <a:solidFill>
                  <a:srgbClr val="FF0000"/>
                </a:solidFill>
              </a:rPr>
              <a:t>(Z3)</a:t>
            </a:r>
          </a:p>
          <a:p>
            <a:endParaRPr lang="de-DE" sz="900" dirty="0"/>
          </a:p>
        </p:txBody>
      </p:sp>
      <p:cxnSp>
        <p:nvCxnSpPr>
          <p:cNvPr id="19" name="Gerade Verbindung mit Pfeil 18"/>
          <p:cNvCxnSpPr>
            <a:endCxn id="4" idx="1"/>
          </p:cNvCxnSpPr>
          <p:nvPr/>
        </p:nvCxnSpPr>
        <p:spPr>
          <a:xfrm>
            <a:off x="6863301" y="2199192"/>
            <a:ext cx="536683" cy="130316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Textfeld 19"/>
          <p:cNvSpPr txBox="1"/>
          <p:nvPr/>
        </p:nvSpPr>
        <p:spPr>
          <a:xfrm>
            <a:off x="6502381" y="1915885"/>
            <a:ext cx="1949450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050" dirty="0" smtClean="0"/>
              <a:t>Wellenzahnrad(3)</a:t>
            </a:r>
          </a:p>
          <a:p>
            <a:r>
              <a:rPr lang="de-DE" sz="1050" dirty="0" smtClean="0">
                <a:solidFill>
                  <a:srgbClr val="FF0000"/>
                </a:solidFill>
              </a:rPr>
              <a:t>(Z6)</a:t>
            </a:r>
          </a:p>
        </p:txBody>
      </p:sp>
      <p:cxnSp>
        <p:nvCxnSpPr>
          <p:cNvPr id="22" name="Gerade Verbindung mit Pfeil 21"/>
          <p:cNvCxnSpPr/>
          <p:nvPr/>
        </p:nvCxnSpPr>
        <p:spPr>
          <a:xfrm flipV="1">
            <a:off x="7377728" y="3849449"/>
            <a:ext cx="198756" cy="70053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Textfeld 22"/>
          <p:cNvSpPr txBox="1"/>
          <p:nvPr/>
        </p:nvSpPr>
        <p:spPr>
          <a:xfrm>
            <a:off x="6504216" y="4464903"/>
            <a:ext cx="1217668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900" dirty="0" smtClean="0">
                <a:latin typeface="Arial" panose="020B0604020202020204" pitchFamily="34" charset="0"/>
                <a:cs typeface="Arial" panose="020B0604020202020204" pitchFamily="34" charset="0"/>
              </a:rPr>
              <a:t>Wellenzahnrad(2) </a:t>
            </a:r>
            <a:r>
              <a:rPr lang="de-DE" sz="900" dirty="0" smtClean="0">
                <a:solidFill>
                  <a:srgbClr val="FF0000"/>
                </a:solidFill>
              </a:rPr>
              <a:t>(Z4)</a:t>
            </a:r>
          </a:p>
          <a:p>
            <a:endParaRPr lang="de-DE" sz="9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4" name="Ellipse 23"/>
          <p:cNvSpPr/>
          <p:nvPr/>
        </p:nvSpPr>
        <p:spPr>
          <a:xfrm>
            <a:off x="5108763" y="3494376"/>
            <a:ext cx="467358" cy="462518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5" name="Ellipse 24"/>
          <p:cNvSpPr/>
          <p:nvPr/>
        </p:nvSpPr>
        <p:spPr>
          <a:xfrm>
            <a:off x="5296722" y="3685417"/>
            <a:ext cx="91440" cy="83128"/>
          </a:xfrm>
          <a:prstGeom prst="ellips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cxnSp>
        <p:nvCxnSpPr>
          <p:cNvPr id="27" name="Gerade Verbindung mit Pfeil 26"/>
          <p:cNvCxnSpPr/>
          <p:nvPr/>
        </p:nvCxnSpPr>
        <p:spPr>
          <a:xfrm flipV="1">
            <a:off x="4905205" y="3768546"/>
            <a:ext cx="391517" cy="154346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Textfeld 27"/>
          <p:cNvSpPr txBox="1"/>
          <p:nvPr/>
        </p:nvSpPr>
        <p:spPr>
          <a:xfrm>
            <a:off x="4499797" y="5286574"/>
            <a:ext cx="159385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000" dirty="0" smtClean="0"/>
              <a:t>Rad  Welle</a:t>
            </a:r>
            <a:endParaRPr lang="de-DE" sz="1000" dirty="0"/>
          </a:p>
        </p:txBody>
      </p:sp>
      <p:cxnSp>
        <p:nvCxnSpPr>
          <p:cNvPr id="32" name="Gerade Verbindung mit Pfeil 31"/>
          <p:cNvCxnSpPr>
            <a:stCxn id="33" idx="0"/>
            <a:endCxn id="24" idx="2"/>
          </p:cNvCxnSpPr>
          <p:nvPr/>
        </p:nvCxnSpPr>
        <p:spPr>
          <a:xfrm flipV="1">
            <a:off x="3658078" y="3725635"/>
            <a:ext cx="1450685" cy="64867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Textfeld 32"/>
          <p:cNvSpPr txBox="1"/>
          <p:nvPr/>
        </p:nvSpPr>
        <p:spPr>
          <a:xfrm>
            <a:off x="3004318" y="4374313"/>
            <a:ext cx="1307520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000" dirty="0" err="1" smtClean="0"/>
              <a:t>Differential_Zahnrad</a:t>
            </a:r>
            <a:endParaRPr lang="de-DE" sz="1000" dirty="0" smtClean="0"/>
          </a:p>
          <a:p>
            <a:r>
              <a:rPr lang="de-DE" sz="1000" dirty="0" smtClean="0">
                <a:solidFill>
                  <a:srgbClr val="FF0000"/>
                </a:solidFill>
              </a:rPr>
              <a:t>(Z5)</a:t>
            </a:r>
          </a:p>
          <a:p>
            <a:endParaRPr lang="de-DE" sz="1000" dirty="0"/>
          </a:p>
        </p:txBody>
      </p:sp>
      <p:cxnSp>
        <p:nvCxnSpPr>
          <p:cNvPr id="39" name="Gerader Verbinder 38"/>
          <p:cNvCxnSpPr>
            <a:stCxn id="6" idx="0"/>
            <a:endCxn id="24" idx="0"/>
          </p:cNvCxnSpPr>
          <p:nvPr/>
        </p:nvCxnSpPr>
        <p:spPr>
          <a:xfrm flipH="1" flipV="1">
            <a:off x="5342442" y="3494376"/>
            <a:ext cx="2279762" cy="110136"/>
          </a:xfrm>
          <a:prstGeom prst="line">
            <a:avLst/>
          </a:prstGeom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41" name="Gerader Verbinder 40"/>
          <p:cNvCxnSpPr>
            <a:stCxn id="6" idx="4"/>
            <a:endCxn id="24" idx="4"/>
          </p:cNvCxnSpPr>
          <p:nvPr/>
        </p:nvCxnSpPr>
        <p:spPr>
          <a:xfrm flipH="1">
            <a:off x="5342442" y="3849449"/>
            <a:ext cx="2279762" cy="107445"/>
          </a:xfrm>
          <a:prstGeom prst="line">
            <a:avLst/>
          </a:prstGeom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48" name="Gerader Verbinder 47"/>
          <p:cNvCxnSpPr>
            <a:stCxn id="7" idx="0"/>
            <a:endCxn id="75" idx="0"/>
          </p:cNvCxnSpPr>
          <p:nvPr/>
        </p:nvCxnSpPr>
        <p:spPr>
          <a:xfrm>
            <a:off x="7622203" y="3477064"/>
            <a:ext cx="1948870" cy="232668"/>
          </a:xfrm>
          <a:prstGeom prst="line">
            <a:avLst/>
          </a:prstGeom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52" name="Gerader Verbinder 51"/>
          <p:cNvCxnSpPr>
            <a:stCxn id="7" idx="4"/>
            <a:endCxn id="75" idx="4"/>
          </p:cNvCxnSpPr>
          <p:nvPr/>
        </p:nvCxnSpPr>
        <p:spPr>
          <a:xfrm flipV="1">
            <a:off x="7622203" y="3954669"/>
            <a:ext cx="1948870" cy="22226"/>
          </a:xfrm>
          <a:prstGeom prst="line">
            <a:avLst/>
          </a:prstGeom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53" name="Ellipse 52"/>
          <p:cNvSpPr/>
          <p:nvPr/>
        </p:nvSpPr>
        <p:spPr>
          <a:xfrm>
            <a:off x="8266985" y="2189802"/>
            <a:ext cx="675931" cy="673100"/>
          </a:xfrm>
          <a:prstGeom prst="ellipse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55" name="Ellipse 54"/>
          <p:cNvSpPr/>
          <p:nvPr/>
        </p:nvSpPr>
        <p:spPr>
          <a:xfrm>
            <a:off x="8559230" y="2484788"/>
            <a:ext cx="91440" cy="83128"/>
          </a:xfrm>
          <a:prstGeom prst="ellips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56" name="Ellipse 55"/>
          <p:cNvSpPr/>
          <p:nvPr/>
        </p:nvSpPr>
        <p:spPr>
          <a:xfrm>
            <a:off x="8510970" y="2431504"/>
            <a:ext cx="187959" cy="189695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cxnSp>
        <p:nvCxnSpPr>
          <p:cNvPr id="58" name="Gerader Verbinder 57"/>
          <p:cNvCxnSpPr>
            <a:stCxn id="56" idx="1"/>
            <a:endCxn id="4" idx="1"/>
          </p:cNvCxnSpPr>
          <p:nvPr/>
        </p:nvCxnSpPr>
        <p:spPr>
          <a:xfrm flipH="1">
            <a:off x="7399984" y="2459284"/>
            <a:ext cx="1138512" cy="1043068"/>
          </a:xfrm>
          <a:prstGeom prst="line">
            <a:avLst/>
          </a:prstGeom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60" name="Gerader Verbinder 59"/>
          <p:cNvCxnSpPr>
            <a:stCxn id="56" idx="5"/>
            <a:endCxn id="4" idx="5"/>
          </p:cNvCxnSpPr>
          <p:nvPr/>
        </p:nvCxnSpPr>
        <p:spPr>
          <a:xfrm flipH="1">
            <a:off x="7844425" y="2593419"/>
            <a:ext cx="826978" cy="1358191"/>
          </a:xfrm>
          <a:prstGeom prst="line">
            <a:avLst/>
          </a:prstGeom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62" name="Gerade Verbindung mit Pfeil 61"/>
          <p:cNvCxnSpPr>
            <a:endCxn id="56" idx="6"/>
          </p:cNvCxnSpPr>
          <p:nvPr/>
        </p:nvCxnSpPr>
        <p:spPr>
          <a:xfrm flipH="1">
            <a:off x="8698929" y="2040443"/>
            <a:ext cx="706568" cy="48590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3" name="Textfeld 62"/>
          <p:cNvSpPr txBox="1"/>
          <p:nvPr/>
        </p:nvSpPr>
        <p:spPr>
          <a:xfrm>
            <a:off x="10577936" y="2186474"/>
            <a:ext cx="1235753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050" dirty="0" smtClean="0"/>
              <a:t>Kettenblatt </a:t>
            </a:r>
          </a:p>
          <a:p>
            <a:r>
              <a:rPr lang="de-DE" sz="1050" dirty="0" smtClean="0">
                <a:solidFill>
                  <a:srgbClr val="FF0000"/>
                </a:solidFill>
              </a:rPr>
              <a:t>(Z0)</a:t>
            </a:r>
            <a:endParaRPr lang="de-DE" sz="1050" dirty="0">
              <a:solidFill>
                <a:srgbClr val="FF0000"/>
              </a:solidFill>
            </a:endParaRPr>
          </a:p>
        </p:txBody>
      </p:sp>
      <p:sp>
        <p:nvSpPr>
          <p:cNvPr id="66" name="Ellipse 65"/>
          <p:cNvSpPr/>
          <p:nvPr/>
        </p:nvSpPr>
        <p:spPr>
          <a:xfrm>
            <a:off x="11008222" y="3652138"/>
            <a:ext cx="98919" cy="90671"/>
          </a:xfrm>
          <a:prstGeom prst="ellips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67" name="Ellipse 66"/>
          <p:cNvSpPr/>
          <p:nvPr/>
        </p:nvSpPr>
        <p:spPr>
          <a:xfrm>
            <a:off x="10914737" y="3570112"/>
            <a:ext cx="285891" cy="267163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74" name="Ellipse 73"/>
          <p:cNvSpPr/>
          <p:nvPr/>
        </p:nvSpPr>
        <p:spPr>
          <a:xfrm>
            <a:off x="9525353" y="3790637"/>
            <a:ext cx="91440" cy="83128"/>
          </a:xfrm>
          <a:prstGeom prst="ellips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75" name="Ellipse 74"/>
          <p:cNvSpPr/>
          <p:nvPr/>
        </p:nvSpPr>
        <p:spPr>
          <a:xfrm>
            <a:off x="9438935" y="3709732"/>
            <a:ext cx="264275" cy="244937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78" name="Ellipse 77"/>
          <p:cNvSpPr/>
          <p:nvPr/>
        </p:nvSpPr>
        <p:spPr>
          <a:xfrm>
            <a:off x="9333893" y="3577464"/>
            <a:ext cx="488950" cy="499831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cxnSp>
        <p:nvCxnSpPr>
          <p:cNvPr id="80" name="Gerader Verbinder 79"/>
          <p:cNvCxnSpPr>
            <a:stCxn id="67" idx="0"/>
            <a:endCxn id="78" idx="0"/>
          </p:cNvCxnSpPr>
          <p:nvPr/>
        </p:nvCxnSpPr>
        <p:spPr>
          <a:xfrm flipH="1">
            <a:off x="9578368" y="3570112"/>
            <a:ext cx="1479315" cy="735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2" name="Gerader Verbinder 81"/>
          <p:cNvCxnSpPr>
            <a:stCxn id="67" idx="4"/>
            <a:endCxn id="78" idx="4"/>
          </p:cNvCxnSpPr>
          <p:nvPr/>
        </p:nvCxnSpPr>
        <p:spPr>
          <a:xfrm flipH="1">
            <a:off x="9578368" y="3837275"/>
            <a:ext cx="1479315" cy="24002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5" name="Rechteck 84"/>
          <p:cNvSpPr/>
          <p:nvPr/>
        </p:nvSpPr>
        <p:spPr>
          <a:xfrm flipV="1">
            <a:off x="11057681" y="3674613"/>
            <a:ext cx="546172" cy="45719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87" name="Pfeil nach unten 86"/>
          <p:cNvSpPr/>
          <p:nvPr/>
        </p:nvSpPr>
        <p:spPr>
          <a:xfrm>
            <a:off x="11558134" y="3386928"/>
            <a:ext cx="45719" cy="242830"/>
          </a:xfrm>
          <a:prstGeom prst="down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88" name="Textfeld 87"/>
          <p:cNvSpPr txBox="1"/>
          <p:nvPr/>
        </p:nvSpPr>
        <p:spPr>
          <a:xfrm>
            <a:off x="11330767" y="3016970"/>
            <a:ext cx="61334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800" dirty="0" smtClean="0"/>
              <a:t>Tretkraft </a:t>
            </a:r>
            <a:r>
              <a:rPr lang="de-DE" sz="800" dirty="0" err="1" smtClean="0">
                <a:solidFill>
                  <a:srgbClr val="FF0000"/>
                </a:solidFill>
              </a:rPr>
              <a:t>Fv</a:t>
            </a:r>
            <a:endParaRPr lang="de-DE" sz="800" dirty="0">
              <a:solidFill>
                <a:srgbClr val="FF0000"/>
              </a:solidFill>
            </a:endParaRPr>
          </a:p>
        </p:txBody>
      </p:sp>
      <p:cxnSp>
        <p:nvCxnSpPr>
          <p:cNvPr id="92" name="Gerade Verbindung mit Pfeil 91"/>
          <p:cNvCxnSpPr>
            <a:endCxn id="78" idx="4"/>
          </p:cNvCxnSpPr>
          <p:nvPr/>
        </p:nvCxnSpPr>
        <p:spPr>
          <a:xfrm flipV="1">
            <a:off x="9460528" y="4077295"/>
            <a:ext cx="117840" cy="63829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3" name="Textfeld 92"/>
          <p:cNvSpPr txBox="1"/>
          <p:nvPr/>
        </p:nvSpPr>
        <p:spPr>
          <a:xfrm>
            <a:off x="8985228" y="4692594"/>
            <a:ext cx="117168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900" dirty="0" smtClean="0"/>
              <a:t>Ritzel Zahnrad(1) </a:t>
            </a:r>
            <a:r>
              <a:rPr lang="de-DE" sz="900" dirty="0" smtClean="0">
                <a:solidFill>
                  <a:srgbClr val="FF0000"/>
                </a:solidFill>
              </a:rPr>
              <a:t>(Z1)</a:t>
            </a:r>
          </a:p>
        </p:txBody>
      </p:sp>
      <p:cxnSp>
        <p:nvCxnSpPr>
          <p:cNvPr id="98" name="Gerade Verbindung mit Pfeil 97"/>
          <p:cNvCxnSpPr>
            <a:endCxn id="75" idx="5"/>
          </p:cNvCxnSpPr>
          <p:nvPr/>
        </p:nvCxnSpPr>
        <p:spPr>
          <a:xfrm flipH="1" flipV="1">
            <a:off x="9664508" y="3918799"/>
            <a:ext cx="561395" cy="60637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9" name="Textfeld 98"/>
          <p:cNvSpPr txBox="1"/>
          <p:nvPr/>
        </p:nvSpPr>
        <p:spPr>
          <a:xfrm>
            <a:off x="9945205" y="4491256"/>
            <a:ext cx="14394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900" dirty="0" smtClean="0"/>
              <a:t>Ritzel-welle Zahnrad </a:t>
            </a:r>
            <a:r>
              <a:rPr lang="de-DE" sz="900" dirty="0" smtClean="0">
                <a:solidFill>
                  <a:srgbClr val="FF0000"/>
                </a:solidFill>
              </a:rPr>
              <a:t>(Z2)</a:t>
            </a:r>
          </a:p>
          <a:p>
            <a:endParaRPr lang="de-DE" sz="900" dirty="0" smtClean="0"/>
          </a:p>
        </p:txBody>
      </p:sp>
      <p:sp>
        <p:nvSpPr>
          <p:cNvPr id="100" name="Ellipse 99"/>
          <p:cNvSpPr/>
          <p:nvPr/>
        </p:nvSpPr>
        <p:spPr>
          <a:xfrm>
            <a:off x="4697559" y="3054217"/>
            <a:ext cx="1315799" cy="1345528"/>
          </a:xfrm>
          <a:prstGeom prst="ellipse">
            <a:avLst/>
          </a:prstGeom>
          <a:noFill/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cxnSp>
        <p:nvCxnSpPr>
          <p:cNvPr id="102" name="Gerade Verbindung mit Pfeil 101"/>
          <p:cNvCxnSpPr>
            <a:stCxn id="24" idx="0"/>
          </p:cNvCxnSpPr>
          <p:nvPr/>
        </p:nvCxnSpPr>
        <p:spPr>
          <a:xfrm>
            <a:off x="5342442" y="3494376"/>
            <a:ext cx="560699" cy="29133"/>
          </a:xfrm>
          <a:prstGeom prst="straightConnector1">
            <a:avLst/>
          </a:prstGeom>
          <a:ln>
            <a:solidFill>
              <a:schemeClr val="accent6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6" name="Gerade Verbindung mit Pfeil 105"/>
          <p:cNvCxnSpPr>
            <a:stCxn id="6" idx="0"/>
          </p:cNvCxnSpPr>
          <p:nvPr/>
        </p:nvCxnSpPr>
        <p:spPr>
          <a:xfrm flipH="1" flipV="1">
            <a:off x="6977737" y="3570112"/>
            <a:ext cx="644467" cy="3440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cxnSp>
        <p:nvCxnSpPr>
          <p:cNvPr id="108" name="Gerade Verbindung mit Pfeil 107"/>
          <p:cNvCxnSpPr>
            <a:stCxn id="4" idx="1"/>
          </p:cNvCxnSpPr>
          <p:nvPr/>
        </p:nvCxnSpPr>
        <p:spPr>
          <a:xfrm flipV="1">
            <a:off x="7399984" y="3113155"/>
            <a:ext cx="422560" cy="38919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cxnSp>
        <p:nvCxnSpPr>
          <p:cNvPr id="111" name="Gerade Verbindung mit Pfeil 110"/>
          <p:cNvCxnSpPr>
            <a:stCxn id="56" idx="1"/>
          </p:cNvCxnSpPr>
          <p:nvPr/>
        </p:nvCxnSpPr>
        <p:spPr>
          <a:xfrm flipH="1">
            <a:off x="8188824" y="2459284"/>
            <a:ext cx="349672" cy="32467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cxnSp>
        <p:nvCxnSpPr>
          <p:cNvPr id="114" name="Gerade Verbindung mit Pfeil 113"/>
          <p:cNvCxnSpPr>
            <a:stCxn id="75" idx="0"/>
          </p:cNvCxnSpPr>
          <p:nvPr/>
        </p:nvCxnSpPr>
        <p:spPr>
          <a:xfrm flipH="1" flipV="1">
            <a:off x="8969909" y="3646076"/>
            <a:ext cx="601164" cy="6365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cxnSp>
        <p:nvCxnSpPr>
          <p:cNvPr id="117" name="Gerade Verbindung mit Pfeil 116"/>
          <p:cNvCxnSpPr>
            <a:stCxn id="7" idx="0"/>
          </p:cNvCxnSpPr>
          <p:nvPr/>
        </p:nvCxnSpPr>
        <p:spPr>
          <a:xfrm>
            <a:off x="7622203" y="3477064"/>
            <a:ext cx="678460" cy="7997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cxnSp>
        <p:nvCxnSpPr>
          <p:cNvPr id="121" name="Gerade Verbindung mit Pfeil 120"/>
          <p:cNvCxnSpPr>
            <a:stCxn id="67" idx="0"/>
          </p:cNvCxnSpPr>
          <p:nvPr/>
        </p:nvCxnSpPr>
        <p:spPr>
          <a:xfrm flipH="1">
            <a:off x="10577937" y="3570112"/>
            <a:ext cx="479746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cxnSp>
        <p:nvCxnSpPr>
          <p:cNvPr id="124" name="Gerade Verbindung mit Pfeil 123"/>
          <p:cNvCxnSpPr>
            <a:stCxn id="78" idx="0"/>
          </p:cNvCxnSpPr>
          <p:nvPr/>
        </p:nvCxnSpPr>
        <p:spPr>
          <a:xfrm>
            <a:off x="9578368" y="3577464"/>
            <a:ext cx="552350" cy="529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cxnSp>
        <p:nvCxnSpPr>
          <p:cNvPr id="128" name="Gerade Verbindung mit Pfeil 127"/>
          <p:cNvCxnSpPr>
            <a:endCxn id="67" idx="0"/>
          </p:cNvCxnSpPr>
          <p:nvPr/>
        </p:nvCxnSpPr>
        <p:spPr>
          <a:xfrm>
            <a:off x="11057680" y="2431504"/>
            <a:ext cx="3" cy="113860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9" name="Textfeld 128"/>
          <p:cNvSpPr txBox="1"/>
          <p:nvPr/>
        </p:nvSpPr>
        <p:spPr>
          <a:xfrm>
            <a:off x="9403578" y="1944428"/>
            <a:ext cx="1949450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050" dirty="0" smtClean="0"/>
              <a:t>Motorzahnrad</a:t>
            </a:r>
          </a:p>
          <a:p>
            <a:r>
              <a:rPr lang="de-DE" sz="1050" dirty="0" smtClean="0">
                <a:solidFill>
                  <a:srgbClr val="FF0000"/>
                </a:solidFill>
              </a:rPr>
              <a:t>(Z7)</a:t>
            </a:r>
          </a:p>
        </p:txBody>
      </p:sp>
      <p:cxnSp>
        <p:nvCxnSpPr>
          <p:cNvPr id="131" name="Gerade Verbindung mit Pfeil 130"/>
          <p:cNvCxnSpPr>
            <a:endCxn id="85" idx="0"/>
          </p:cNvCxnSpPr>
          <p:nvPr/>
        </p:nvCxnSpPr>
        <p:spPr>
          <a:xfrm flipH="1" flipV="1">
            <a:off x="11330767" y="3720332"/>
            <a:ext cx="63716" cy="65398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3" name="Textfeld 132"/>
          <p:cNvSpPr txBox="1"/>
          <p:nvPr/>
        </p:nvSpPr>
        <p:spPr>
          <a:xfrm>
            <a:off x="11078697" y="4232965"/>
            <a:ext cx="8646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900" dirty="0" smtClean="0"/>
              <a:t>Pedalhebelarm</a:t>
            </a:r>
          </a:p>
        </p:txBody>
      </p:sp>
      <p:sp>
        <p:nvSpPr>
          <p:cNvPr id="139" name="Textfeld 138"/>
          <p:cNvSpPr txBox="1"/>
          <p:nvPr/>
        </p:nvSpPr>
        <p:spPr>
          <a:xfrm>
            <a:off x="10634140" y="3322889"/>
            <a:ext cx="374081" cy="276999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de-DE" sz="1200" dirty="0" smtClean="0">
                <a:solidFill>
                  <a:srgbClr val="00B050"/>
                </a:solidFill>
              </a:rPr>
              <a:t>F1</a:t>
            </a:r>
            <a:endParaRPr lang="de-DE" sz="1200" dirty="0">
              <a:solidFill>
                <a:srgbClr val="00B050"/>
              </a:solidFill>
            </a:endParaRPr>
          </a:p>
        </p:txBody>
      </p:sp>
      <p:sp>
        <p:nvSpPr>
          <p:cNvPr id="140" name="Textfeld 139"/>
          <p:cNvSpPr txBox="1"/>
          <p:nvPr/>
        </p:nvSpPr>
        <p:spPr>
          <a:xfrm>
            <a:off x="9690176" y="3349025"/>
            <a:ext cx="374081" cy="276999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de-DE" sz="1200" dirty="0" smtClean="0">
                <a:solidFill>
                  <a:srgbClr val="00B050"/>
                </a:solidFill>
              </a:rPr>
              <a:t>F1</a:t>
            </a:r>
            <a:endParaRPr lang="de-DE" sz="1200" dirty="0">
              <a:solidFill>
                <a:srgbClr val="00B050"/>
              </a:solidFill>
            </a:endParaRPr>
          </a:p>
        </p:txBody>
      </p:sp>
      <p:sp>
        <p:nvSpPr>
          <p:cNvPr id="141" name="Textfeld 140"/>
          <p:cNvSpPr txBox="1"/>
          <p:nvPr/>
        </p:nvSpPr>
        <p:spPr>
          <a:xfrm>
            <a:off x="9006554" y="3426671"/>
            <a:ext cx="374081" cy="276999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de-DE" sz="1200" dirty="0" smtClean="0">
                <a:solidFill>
                  <a:srgbClr val="00B050"/>
                </a:solidFill>
              </a:rPr>
              <a:t>F2</a:t>
            </a:r>
            <a:endParaRPr lang="de-DE" sz="1200" dirty="0">
              <a:solidFill>
                <a:srgbClr val="00B050"/>
              </a:solidFill>
            </a:endParaRPr>
          </a:p>
        </p:txBody>
      </p:sp>
      <p:sp>
        <p:nvSpPr>
          <p:cNvPr id="142" name="Textfeld 141"/>
          <p:cNvSpPr txBox="1"/>
          <p:nvPr/>
        </p:nvSpPr>
        <p:spPr>
          <a:xfrm>
            <a:off x="8152133" y="3295480"/>
            <a:ext cx="374081" cy="276999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de-DE" sz="1200" dirty="0" smtClean="0">
                <a:solidFill>
                  <a:srgbClr val="00B050"/>
                </a:solidFill>
              </a:rPr>
              <a:t>F2</a:t>
            </a:r>
            <a:endParaRPr lang="de-DE" sz="1200" dirty="0">
              <a:solidFill>
                <a:srgbClr val="00B050"/>
              </a:solidFill>
            </a:endParaRPr>
          </a:p>
        </p:txBody>
      </p:sp>
      <p:sp>
        <p:nvSpPr>
          <p:cNvPr id="143" name="Textfeld 142"/>
          <p:cNvSpPr txBox="1"/>
          <p:nvPr/>
        </p:nvSpPr>
        <p:spPr>
          <a:xfrm>
            <a:off x="6989997" y="3320600"/>
            <a:ext cx="374081" cy="276999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de-DE" sz="1200" dirty="0" smtClean="0">
                <a:solidFill>
                  <a:srgbClr val="00B050"/>
                </a:solidFill>
              </a:rPr>
              <a:t>F3</a:t>
            </a:r>
            <a:endParaRPr lang="de-DE" sz="1200" dirty="0">
              <a:solidFill>
                <a:srgbClr val="00B050"/>
              </a:solidFill>
            </a:endParaRPr>
          </a:p>
        </p:txBody>
      </p:sp>
      <p:sp>
        <p:nvSpPr>
          <p:cNvPr id="144" name="Textfeld 143"/>
          <p:cNvSpPr txBox="1"/>
          <p:nvPr/>
        </p:nvSpPr>
        <p:spPr>
          <a:xfrm>
            <a:off x="5588381" y="3272445"/>
            <a:ext cx="374081" cy="276999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de-DE" sz="1200" dirty="0" smtClean="0">
                <a:solidFill>
                  <a:srgbClr val="00B050"/>
                </a:solidFill>
              </a:rPr>
              <a:t>F3</a:t>
            </a:r>
            <a:endParaRPr lang="de-DE" sz="1200" dirty="0">
              <a:solidFill>
                <a:srgbClr val="00B050"/>
              </a:solidFill>
            </a:endParaRPr>
          </a:p>
        </p:txBody>
      </p:sp>
      <p:sp>
        <p:nvSpPr>
          <p:cNvPr id="145" name="Textfeld 144"/>
          <p:cNvSpPr txBox="1"/>
          <p:nvPr/>
        </p:nvSpPr>
        <p:spPr>
          <a:xfrm>
            <a:off x="7881776" y="2391683"/>
            <a:ext cx="374081" cy="276999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de-DE" sz="1200" dirty="0" smtClean="0">
                <a:solidFill>
                  <a:srgbClr val="00B050"/>
                </a:solidFill>
              </a:rPr>
              <a:t>F4</a:t>
            </a:r>
            <a:endParaRPr lang="de-DE" sz="1200" dirty="0">
              <a:solidFill>
                <a:srgbClr val="00B050"/>
              </a:solidFill>
            </a:endParaRPr>
          </a:p>
        </p:txBody>
      </p:sp>
      <p:sp>
        <p:nvSpPr>
          <p:cNvPr id="146" name="Textfeld 145"/>
          <p:cNvSpPr txBox="1"/>
          <p:nvPr/>
        </p:nvSpPr>
        <p:spPr>
          <a:xfrm>
            <a:off x="11248645" y="3441610"/>
            <a:ext cx="374081" cy="276999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de-DE" sz="1200" dirty="0">
                <a:solidFill>
                  <a:srgbClr val="00B050"/>
                </a:solidFill>
              </a:rPr>
              <a:t>L</a:t>
            </a:r>
          </a:p>
        </p:txBody>
      </p:sp>
      <p:sp>
        <p:nvSpPr>
          <p:cNvPr id="147" name="Gebogener Pfeil 146"/>
          <p:cNvSpPr/>
          <p:nvPr/>
        </p:nvSpPr>
        <p:spPr>
          <a:xfrm rot="223986">
            <a:off x="10939100" y="3395894"/>
            <a:ext cx="281075" cy="174124"/>
          </a:xfrm>
          <a:prstGeom prst="circularArrow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>
              <a:solidFill>
                <a:schemeClr val="tx1"/>
              </a:solidFill>
            </a:endParaRPr>
          </a:p>
        </p:txBody>
      </p:sp>
      <p:sp>
        <p:nvSpPr>
          <p:cNvPr id="148" name="Textfeld 147"/>
          <p:cNvSpPr txBox="1"/>
          <p:nvPr/>
        </p:nvSpPr>
        <p:spPr>
          <a:xfrm>
            <a:off x="11040885" y="3212878"/>
            <a:ext cx="562968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800" dirty="0" err="1" smtClean="0">
                <a:solidFill>
                  <a:schemeClr val="accent2">
                    <a:lumMod val="75000"/>
                  </a:schemeClr>
                </a:solidFill>
              </a:rPr>
              <a:t>Mv</a:t>
            </a:r>
            <a:endParaRPr lang="de-DE" sz="800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149" name="Textfeld 148"/>
          <p:cNvSpPr txBox="1"/>
          <p:nvPr/>
        </p:nvSpPr>
        <p:spPr>
          <a:xfrm>
            <a:off x="9296734" y="3215340"/>
            <a:ext cx="562968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800" dirty="0" err="1" smtClean="0">
                <a:solidFill>
                  <a:schemeClr val="accent2">
                    <a:lumMod val="75000"/>
                  </a:schemeClr>
                </a:solidFill>
              </a:rPr>
              <a:t>M_r</a:t>
            </a:r>
            <a:endParaRPr lang="de-DE" sz="800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150" name="Gebogener Pfeil 149"/>
          <p:cNvSpPr/>
          <p:nvPr/>
        </p:nvSpPr>
        <p:spPr>
          <a:xfrm rot="20718819">
            <a:off x="9363992" y="3438321"/>
            <a:ext cx="281075" cy="174124"/>
          </a:xfrm>
          <a:prstGeom prst="circularArrow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>
              <a:solidFill>
                <a:schemeClr val="tx1"/>
              </a:solidFill>
            </a:endParaRPr>
          </a:p>
        </p:txBody>
      </p:sp>
      <p:sp>
        <p:nvSpPr>
          <p:cNvPr id="151" name="Gebogener Pfeil 150"/>
          <p:cNvSpPr/>
          <p:nvPr/>
        </p:nvSpPr>
        <p:spPr>
          <a:xfrm rot="20341240">
            <a:off x="7322186" y="3235947"/>
            <a:ext cx="295795" cy="163202"/>
          </a:xfrm>
          <a:prstGeom prst="circularArrow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>
              <a:solidFill>
                <a:schemeClr val="tx1"/>
              </a:solidFill>
            </a:endParaRPr>
          </a:p>
        </p:txBody>
      </p:sp>
      <p:sp>
        <p:nvSpPr>
          <p:cNvPr id="152" name="Textfeld 151"/>
          <p:cNvSpPr txBox="1"/>
          <p:nvPr/>
        </p:nvSpPr>
        <p:spPr>
          <a:xfrm>
            <a:off x="7270329" y="3003481"/>
            <a:ext cx="562968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800" dirty="0" err="1" smtClean="0">
                <a:solidFill>
                  <a:schemeClr val="accent2">
                    <a:lumMod val="75000"/>
                  </a:schemeClr>
                </a:solidFill>
              </a:rPr>
              <a:t>M_w</a:t>
            </a:r>
            <a:endParaRPr lang="de-DE" sz="800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153" name="Textfeld 152"/>
          <p:cNvSpPr txBox="1"/>
          <p:nvPr/>
        </p:nvSpPr>
        <p:spPr>
          <a:xfrm>
            <a:off x="5201996" y="2676241"/>
            <a:ext cx="562968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800" dirty="0" err="1" smtClean="0">
                <a:solidFill>
                  <a:schemeClr val="accent2">
                    <a:lumMod val="75000"/>
                  </a:schemeClr>
                </a:solidFill>
              </a:rPr>
              <a:t>M_rad</a:t>
            </a:r>
            <a:endParaRPr lang="de-DE" sz="800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154" name="Gebogener Pfeil 153"/>
          <p:cNvSpPr/>
          <p:nvPr/>
        </p:nvSpPr>
        <p:spPr>
          <a:xfrm>
            <a:off x="5240264" y="2888323"/>
            <a:ext cx="295795" cy="163202"/>
          </a:xfrm>
          <a:prstGeom prst="circularArrow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>
              <a:solidFill>
                <a:schemeClr val="tx1"/>
              </a:solidFill>
            </a:endParaRPr>
          </a:p>
        </p:txBody>
      </p:sp>
      <p:sp>
        <p:nvSpPr>
          <p:cNvPr id="155" name="Textfeld 154"/>
          <p:cNvSpPr txBox="1"/>
          <p:nvPr/>
        </p:nvSpPr>
        <p:spPr>
          <a:xfrm>
            <a:off x="8397538" y="2014635"/>
            <a:ext cx="60901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800" dirty="0" err="1" smtClean="0">
                <a:solidFill>
                  <a:schemeClr val="accent2">
                    <a:lumMod val="75000"/>
                  </a:schemeClr>
                </a:solidFill>
              </a:rPr>
              <a:t>M_motorr</a:t>
            </a:r>
            <a:endParaRPr lang="de-DE" sz="800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156" name="Gebogener Pfeil 155"/>
          <p:cNvSpPr/>
          <p:nvPr/>
        </p:nvSpPr>
        <p:spPr>
          <a:xfrm>
            <a:off x="8435806" y="2226717"/>
            <a:ext cx="295795" cy="163202"/>
          </a:xfrm>
          <a:prstGeom prst="circularArrow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>
              <a:solidFill>
                <a:schemeClr val="tx1"/>
              </a:solidFill>
            </a:endParaRPr>
          </a:p>
        </p:txBody>
      </p:sp>
      <p:cxnSp>
        <p:nvCxnSpPr>
          <p:cNvPr id="158" name="Gerader Verbinder 157"/>
          <p:cNvCxnSpPr/>
          <p:nvPr/>
        </p:nvCxnSpPr>
        <p:spPr>
          <a:xfrm flipH="1">
            <a:off x="718788" y="1861792"/>
            <a:ext cx="2069869" cy="88079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0" name="Gerader Verbinder 159"/>
          <p:cNvCxnSpPr/>
          <p:nvPr/>
        </p:nvCxnSpPr>
        <p:spPr>
          <a:xfrm flipV="1">
            <a:off x="702162" y="2742588"/>
            <a:ext cx="2084759" cy="2042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1" name="Ellipse 160"/>
          <p:cNvSpPr/>
          <p:nvPr/>
        </p:nvSpPr>
        <p:spPr>
          <a:xfrm>
            <a:off x="968170" y="2298706"/>
            <a:ext cx="232756" cy="25129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cxnSp>
        <p:nvCxnSpPr>
          <p:cNvPr id="163" name="Gerader Verbinder 162"/>
          <p:cNvCxnSpPr/>
          <p:nvPr/>
        </p:nvCxnSpPr>
        <p:spPr>
          <a:xfrm flipV="1">
            <a:off x="1195535" y="2119415"/>
            <a:ext cx="556953" cy="23532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5" name="Gerader Verbinder 164"/>
          <p:cNvCxnSpPr/>
          <p:nvPr/>
        </p:nvCxnSpPr>
        <p:spPr>
          <a:xfrm flipV="1">
            <a:off x="1753722" y="1740647"/>
            <a:ext cx="297147" cy="365473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7" name="Gerader Verbinder 166"/>
          <p:cNvCxnSpPr/>
          <p:nvPr/>
        </p:nvCxnSpPr>
        <p:spPr>
          <a:xfrm>
            <a:off x="1961968" y="1644835"/>
            <a:ext cx="274320" cy="19555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8" name="Ellipse 167"/>
          <p:cNvSpPr/>
          <p:nvPr/>
        </p:nvSpPr>
        <p:spPr>
          <a:xfrm>
            <a:off x="2184716" y="1806750"/>
            <a:ext cx="232756" cy="25129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cxnSp>
        <p:nvCxnSpPr>
          <p:cNvPr id="170" name="Gerader Verbinder 169"/>
          <p:cNvCxnSpPr>
            <a:stCxn id="161" idx="1"/>
          </p:cNvCxnSpPr>
          <p:nvPr/>
        </p:nvCxnSpPr>
        <p:spPr>
          <a:xfrm flipH="1" flipV="1">
            <a:off x="963288" y="2211448"/>
            <a:ext cx="38968" cy="124059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2" name="Gerader Verbinder 171"/>
          <p:cNvCxnSpPr/>
          <p:nvPr/>
        </p:nvCxnSpPr>
        <p:spPr>
          <a:xfrm flipV="1">
            <a:off x="953831" y="2073874"/>
            <a:ext cx="307827" cy="13528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4" name="Gerader Verbinder 173"/>
          <p:cNvCxnSpPr/>
          <p:nvPr/>
        </p:nvCxnSpPr>
        <p:spPr>
          <a:xfrm>
            <a:off x="1271930" y="2083235"/>
            <a:ext cx="72718" cy="19024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6" name="Gerader Verbinder 175"/>
          <p:cNvCxnSpPr/>
          <p:nvPr/>
        </p:nvCxnSpPr>
        <p:spPr>
          <a:xfrm flipH="1">
            <a:off x="1593289" y="1715733"/>
            <a:ext cx="443901" cy="45063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8" name="Gerader Verbinder 177"/>
          <p:cNvCxnSpPr/>
          <p:nvPr/>
        </p:nvCxnSpPr>
        <p:spPr>
          <a:xfrm flipH="1" flipV="1">
            <a:off x="1675190" y="2083235"/>
            <a:ext cx="63215" cy="5639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0" name="Gerader Verbinder 179"/>
          <p:cNvCxnSpPr/>
          <p:nvPr/>
        </p:nvCxnSpPr>
        <p:spPr>
          <a:xfrm flipH="1">
            <a:off x="1902295" y="1516934"/>
            <a:ext cx="134895" cy="15340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2" name="Gerade Verbindung mit Pfeil 181"/>
          <p:cNvCxnSpPr/>
          <p:nvPr/>
        </p:nvCxnSpPr>
        <p:spPr>
          <a:xfrm>
            <a:off x="1738405" y="2155475"/>
            <a:ext cx="14083" cy="51760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cxnSp>
        <p:nvCxnSpPr>
          <p:cNvPr id="184" name="Gerade Verbindung mit Pfeil 183"/>
          <p:cNvCxnSpPr/>
          <p:nvPr/>
        </p:nvCxnSpPr>
        <p:spPr>
          <a:xfrm>
            <a:off x="1752488" y="2155475"/>
            <a:ext cx="217254" cy="417004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6" name="Gerade Verbindung mit Pfeil 185"/>
          <p:cNvCxnSpPr/>
          <p:nvPr/>
        </p:nvCxnSpPr>
        <p:spPr>
          <a:xfrm flipH="1">
            <a:off x="1460382" y="2175633"/>
            <a:ext cx="257289" cy="111881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8" name="Gerade Verbindung mit Pfeil 187"/>
          <p:cNvCxnSpPr/>
          <p:nvPr/>
        </p:nvCxnSpPr>
        <p:spPr>
          <a:xfrm flipV="1">
            <a:off x="702161" y="2546720"/>
            <a:ext cx="433097" cy="195859"/>
          </a:xfrm>
          <a:prstGeom prst="straightConnector1">
            <a:avLst/>
          </a:prstGeom>
          <a:ln>
            <a:solidFill>
              <a:schemeClr val="accent6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9" name="Textfeld 188"/>
          <p:cNvSpPr txBox="1"/>
          <p:nvPr/>
        </p:nvSpPr>
        <p:spPr>
          <a:xfrm rot="19959748">
            <a:off x="1343118" y="1938663"/>
            <a:ext cx="549377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800" dirty="0" err="1" smtClean="0">
                <a:solidFill>
                  <a:srgbClr val="FF0000"/>
                </a:solidFill>
              </a:rPr>
              <a:t>Fx</a:t>
            </a:r>
            <a:endParaRPr lang="de-DE" sz="800" dirty="0">
              <a:solidFill>
                <a:srgbClr val="FF0000"/>
              </a:solidFill>
            </a:endParaRPr>
          </a:p>
        </p:txBody>
      </p:sp>
      <p:sp>
        <p:nvSpPr>
          <p:cNvPr id="190" name="Textfeld 189"/>
          <p:cNvSpPr txBox="1"/>
          <p:nvPr/>
        </p:nvSpPr>
        <p:spPr>
          <a:xfrm rot="20169147">
            <a:off x="726989" y="2486506"/>
            <a:ext cx="21654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000" dirty="0" smtClean="0">
                <a:solidFill>
                  <a:schemeClr val="accent6">
                    <a:lumMod val="75000"/>
                  </a:schemeClr>
                </a:solidFill>
              </a:rPr>
              <a:t>H</a:t>
            </a:r>
            <a:endParaRPr lang="de-DE" sz="1000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194" name="Textfeld 193"/>
          <p:cNvSpPr txBox="1"/>
          <p:nvPr/>
        </p:nvSpPr>
        <p:spPr>
          <a:xfrm>
            <a:off x="1549297" y="2695701"/>
            <a:ext cx="47393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000" dirty="0" smtClean="0">
                <a:solidFill>
                  <a:schemeClr val="accent4">
                    <a:lumMod val="60000"/>
                    <a:lumOff val="40000"/>
                  </a:schemeClr>
                </a:solidFill>
              </a:rPr>
              <a:t>M*g</a:t>
            </a:r>
            <a:endParaRPr lang="de-DE" sz="1000" dirty="0">
              <a:solidFill>
                <a:schemeClr val="accent4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195" name="Rechteckiger Pfeil 194"/>
          <p:cNvSpPr/>
          <p:nvPr/>
        </p:nvSpPr>
        <p:spPr>
          <a:xfrm rot="9017369">
            <a:off x="1085914" y="2590585"/>
            <a:ext cx="136672" cy="148414"/>
          </a:xfrm>
          <a:prstGeom prst="ben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>
              <a:solidFill>
                <a:schemeClr val="tx1"/>
              </a:solidFill>
            </a:endParaRPr>
          </a:p>
        </p:txBody>
      </p:sp>
      <p:sp>
        <p:nvSpPr>
          <p:cNvPr id="196" name="Textfeld 195"/>
          <p:cNvSpPr txBox="1"/>
          <p:nvPr/>
        </p:nvSpPr>
        <p:spPr>
          <a:xfrm rot="21318332">
            <a:off x="837506" y="2574002"/>
            <a:ext cx="83291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800" dirty="0">
                <a:solidFill>
                  <a:schemeClr val="accent1"/>
                </a:solidFill>
              </a:rPr>
              <a:t>α</a:t>
            </a:r>
          </a:p>
        </p:txBody>
      </p:sp>
      <p:cxnSp>
        <p:nvCxnSpPr>
          <p:cNvPr id="199" name="Gerade Verbindung mit Pfeil 198"/>
          <p:cNvCxnSpPr/>
          <p:nvPr/>
        </p:nvCxnSpPr>
        <p:spPr>
          <a:xfrm flipV="1">
            <a:off x="317938" y="2063289"/>
            <a:ext cx="370451" cy="17647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2" name="Gerader Verbinder 201"/>
          <p:cNvCxnSpPr/>
          <p:nvPr/>
        </p:nvCxnSpPr>
        <p:spPr>
          <a:xfrm>
            <a:off x="211821" y="1989028"/>
            <a:ext cx="210631" cy="492003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4" name="Gerader Verbinder 203"/>
          <p:cNvCxnSpPr/>
          <p:nvPr/>
        </p:nvCxnSpPr>
        <p:spPr>
          <a:xfrm flipH="1">
            <a:off x="191087" y="2048587"/>
            <a:ext cx="44674" cy="97429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6" name="Gerader Verbinder 205"/>
          <p:cNvCxnSpPr/>
          <p:nvPr/>
        </p:nvCxnSpPr>
        <p:spPr>
          <a:xfrm flipH="1">
            <a:off x="227507" y="2121389"/>
            <a:ext cx="44674" cy="97429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7" name="Gerader Verbinder 206"/>
          <p:cNvCxnSpPr/>
          <p:nvPr/>
        </p:nvCxnSpPr>
        <p:spPr>
          <a:xfrm flipH="1">
            <a:off x="277573" y="2253450"/>
            <a:ext cx="44674" cy="97429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8" name="Gerader Verbinder 207"/>
          <p:cNvCxnSpPr/>
          <p:nvPr/>
        </p:nvCxnSpPr>
        <p:spPr>
          <a:xfrm flipH="1">
            <a:off x="322247" y="2350879"/>
            <a:ext cx="44674" cy="97429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9" name="Textfeld 208"/>
          <p:cNvSpPr txBox="1"/>
          <p:nvPr/>
        </p:nvSpPr>
        <p:spPr>
          <a:xfrm rot="20395414">
            <a:off x="440152" y="1942536"/>
            <a:ext cx="209011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900" dirty="0" smtClean="0"/>
              <a:t>x</a:t>
            </a:r>
            <a:endParaRPr lang="de-DE" sz="900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210" name="Textfeld 209"/>
              <p:cNvSpPr txBox="1"/>
              <p:nvPr/>
            </p:nvSpPr>
            <p:spPr>
              <a:xfrm>
                <a:off x="381210" y="3165306"/>
                <a:ext cx="2048610" cy="12344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nary>
                        <m:naryPr>
                          <m:chr m:val="∑"/>
                          <m:subHide m:val="on"/>
                          <m:supHide m:val="on"/>
                          <m:ctrlPr>
                            <a:rPr lang="de-DE" sz="100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/>
                        <m:sup/>
                        <m:e>
                          <m:r>
                            <a:rPr lang="de-DE" sz="1000" b="0" i="1" smtClean="0">
                              <a:latin typeface="Cambria Math" panose="02040503050406030204" pitchFamily="18" charset="0"/>
                            </a:rPr>
                            <m:t>𝐹𝑥𝑖</m:t>
                          </m:r>
                        </m:e>
                      </m:nary>
                      <m:r>
                        <a:rPr lang="de-DE" sz="1000" b="0" i="1" smtClean="0">
                          <a:latin typeface="Cambria Math" panose="02040503050406030204" pitchFamily="18" charset="0"/>
                        </a:rPr>
                        <m:t>=0=</m:t>
                      </m:r>
                      <m:r>
                        <a:rPr lang="de-DE" sz="1000" b="0" i="1" smtClean="0">
                          <a:latin typeface="Cambria Math" panose="02040503050406030204" pitchFamily="18" charset="0"/>
                        </a:rPr>
                        <m:t>𝐻</m:t>
                      </m:r>
                      <m:r>
                        <a:rPr lang="de-DE" sz="1000" b="0" i="1" smtClean="0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de-DE" sz="1000" b="0" i="1" smtClean="0">
                          <a:latin typeface="Cambria Math" panose="02040503050406030204" pitchFamily="18" charset="0"/>
                        </a:rPr>
                        <m:t>𝐹𝑥</m:t>
                      </m:r>
                    </m:oMath>
                  </m:oMathPara>
                </a14:m>
                <a:endParaRPr lang="de-DE" sz="1000" b="0" dirty="0" smtClean="0"/>
              </a:p>
              <a:p>
                <a:pPr lvl="1"/>
                <a:r>
                  <a:rPr lang="de-DE" sz="1000" dirty="0" smtClean="0"/>
                  <a:t>H=</a:t>
                </a:r>
                <a:r>
                  <a:rPr lang="de-DE" sz="1000" dirty="0" err="1" smtClean="0"/>
                  <a:t>Fx</a:t>
                </a:r>
                <a:r>
                  <a:rPr lang="de-DE" sz="1000" dirty="0" smtClean="0"/>
                  <a:t>=</a:t>
                </a:r>
                <a:r>
                  <a:rPr lang="de-DE" sz="1000" dirty="0" err="1" smtClean="0"/>
                  <a:t>M_gesamt</a:t>
                </a:r>
                <a:r>
                  <a:rPr lang="de-DE" sz="1000" dirty="0" smtClean="0"/>
                  <a:t>*g*sin(</a:t>
                </a:r>
                <a:r>
                  <a:rPr lang="el-GR" sz="1000" dirty="0" smtClean="0"/>
                  <a:t>α</a:t>
                </a:r>
                <a:r>
                  <a:rPr lang="de-DE" sz="1000" dirty="0" smtClean="0"/>
                  <a:t>)</a:t>
                </a:r>
              </a:p>
              <a:p>
                <a:pPr lvl="1"/>
                <a:r>
                  <a:rPr lang="de-DE" sz="1000" dirty="0" err="1" smtClean="0"/>
                  <a:t>M_rad</a:t>
                </a:r>
                <a:r>
                  <a:rPr lang="de-DE" sz="1000" dirty="0" smtClean="0"/>
                  <a:t>=H*</a:t>
                </a:r>
                <a:r>
                  <a:rPr lang="de-DE" sz="1000" dirty="0" err="1" smtClean="0"/>
                  <a:t>r_rad</a:t>
                </a:r>
                <a:endParaRPr lang="de-DE" sz="1000" dirty="0" smtClean="0"/>
              </a:p>
              <a:p>
                <a:pPr lvl="1"/>
                <a:r>
                  <a:rPr lang="de-DE" sz="1000" dirty="0" smtClean="0"/>
                  <a:t>P=H*V</a:t>
                </a:r>
              </a:p>
              <a:p>
                <a:pPr lvl="1"/>
                <a:r>
                  <a:rPr lang="de-DE" sz="1000" dirty="0" smtClean="0"/>
                  <a:t>P: Leistung</a:t>
                </a:r>
              </a:p>
              <a:p>
                <a:pPr lvl="1"/>
                <a:r>
                  <a:rPr lang="de-DE" sz="1000" dirty="0" smtClean="0"/>
                  <a:t>V: Geschwindigkeit</a:t>
                </a:r>
                <a:endParaRPr lang="de-DE" sz="1000" dirty="0"/>
              </a:p>
            </p:txBody>
          </p:sp>
        </mc:Choice>
        <mc:Fallback>
          <p:sp>
            <p:nvSpPr>
              <p:cNvPr id="210" name="Textfeld 20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1210" y="3165306"/>
                <a:ext cx="2048610" cy="1234440"/>
              </a:xfrm>
              <a:prstGeom prst="rect">
                <a:avLst/>
              </a:prstGeom>
              <a:blipFill>
                <a:blip r:embed="rId2"/>
                <a:stretch>
                  <a:fillRect l="-2976" t="-41872" b="-1970"/>
                </a:stretch>
              </a:blipFill>
            </p:spPr>
            <p:txBody>
              <a:bodyPr/>
              <a:lstStyle/>
              <a:p>
                <a:r>
                  <a:rPr lang="de-DE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11" name="Textfeld 210"/>
          <p:cNvSpPr txBox="1"/>
          <p:nvPr/>
        </p:nvSpPr>
        <p:spPr>
          <a:xfrm>
            <a:off x="4346724" y="269330"/>
            <a:ext cx="428914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 smtClean="0"/>
              <a:t>Berechnung für die Motorleistung und die Übersetzung für den mechanischen Antrieb</a:t>
            </a:r>
            <a:endParaRPr lang="de-DE" dirty="0"/>
          </a:p>
        </p:txBody>
      </p:sp>
      <p:sp>
        <p:nvSpPr>
          <p:cNvPr id="212" name="Textfeld 211"/>
          <p:cNvSpPr txBox="1"/>
          <p:nvPr/>
        </p:nvSpPr>
        <p:spPr>
          <a:xfrm>
            <a:off x="323555" y="5886625"/>
            <a:ext cx="2140513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100" dirty="0" smtClean="0"/>
              <a:t>M_gesamt: von 390 kg bis 450 kg</a:t>
            </a:r>
          </a:p>
          <a:p>
            <a:r>
              <a:rPr lang="de-DE" sz="1100" dirty="0" smtClean="0"/>
              <a:t>Rad : 20 Zoll (D: 508,9 mm)</a:t>
            </a:r>
          </a:p>
          <a:p>
            <a:r>
              <a:rPr lang="el-GR" sz="1100" dirty="0" smtClean="0"/>
              <a:t>α</a:t>
            </a:r>
            <a:r>
              <a:rPr lang="de-DE" sz="1100" dirty="0" smtClean="0"/>
              <a:t>: von 0° bis 30°</a:t>
            </a:r>
            <a:endParaRPr lang="de-DE" sz="1100" dirty="0"/>
          </a:p>
        </p:txBody>
      </p:sp>
    </p:spTree>
    <p:extLst>
      <p:ext uri="{BB962C8B-B14F-4D97-AF65-F5344CB8AC3E}">
        <p14:creationId xmlns:p14="http://schemas.microsoft.com/office/powerpoint/2010/main" val="411584629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hteck 3"/>
          <p:cNvSpPr/>
          <p:nvPr/>
        </p:nvSpPr>
        <p:spPr>
          <a:xfrm>
            <a:off x="11217245" y="1526629"/>
            <a:ext cx="117695" cy="1158843"/>
          </a:xfrm>
          <a:prstGeom prst="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5" name="Rechteck 4"/>
          <p:cNvSpPr/>
          <p:nvPr/>
        </p:nvSpPr>
        <p:spPr>
          <a:xfrm>
            <a:off x="10438646" y="2060331"/>
            <a:ext cx="778599" cy="4571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6" name="Rechteck 5"/>
          <p:cNvSpPr/>
          <p:nvPr/>
        </p:nvSpPr>
        <p:spPr>
          <a:xfrm>
            <a:off x="10167042" y="1920227"/>
            <a:ext cx="271604" cy="325925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7" name="Rechteck 6"/>
          <p:cNvSpPr/>
          <p:nvPr/>
        </p:nvSpPr>
        <p:spPr>
          <a:xfrm>
            <a:off x="10067454" y="1852554"/>
            <a:ext cx="479834" cy="67673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cxnSp>
        <p:nvCxnSpPr>
          <p:cNvPr id="11" name="Gerade Verbindung mit Pfeil 10"/>
          <p:cNvCxnSpPr>
            <a:endCxn id="4" idx="2"/>
          </p:cNvCxnSpPr>
          <p:nvPr/>
        </p:nvCxnSpPr>
        <p:spPr>
          <a:xfrm flipV="1">
            <a:off x="11276092" y="2685472"/>
            <a:ext cx="1" cy="624689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14" name="Textfeld 13"/>
          <p:cNvSpPr txBox="1"/>
          <p:nvPr/>
        </p:nvSpPr>
        <p:spPr>
          <a:xfrm>
            <a:off x="11217245" y="3065285"/>
            <a:ext cx="42551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400" dirty="0" smtClean="0">
                <a:solidFill>
                  <a:srgbClr val="FF0000"/>
                </a:solidFill>
              </a:rPr>
              <a:t>Fb</a:t>
            </a:r>
            <a:endParaRPr lang="de-DE" sz="1400" dirty="0">
              <a:solidFill>
                <a:srgbClr val="FF0000"/>
              </a:solidFill>
            </a:endParaRPr>
          </a:p>
        </p:txBody>
      </p:sp>
      <p:cxnSp>
        <p:nvCxnSpPr>
          <p:cNvPr id="16" name="Gerade Verbindung mit Pfeil 15"/>
          <p:cNvCxnSpPr>
            <a:endCxn id="7" idx="0"/>
          </p:cNvCxnSpPr>
          <p:nvPr/>
        </p:nvCxnSpPr>
        <p:spPr>
          <a:xfrm>
            <a:off x="10302844" y="1218811"/>
            <a:ext cx="4527" cy="633743"/>
          </a:xfrm>
          <a:prstGeom prst="straightConnector1">
            <a:avLst/>
          </a:prstGeom>
          <a:ln>
            <a:solidFill>
              <a:schemeClr val="accent6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feld 16"/>
          <p:cNvSpPr txBox="1"/>
          <p:nvPr/>
        </p:nvSpPr>
        <p:spPr>
          <a:xfrm>
            <a:off x="10277947" y="1173112"/>
            <a:ext cx="538682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de-DE" sz="1400" dirty="0" smtClean="0">
                <a:solidFill>
                  <a:schemeClr val="accent6">
                    <a:lumMod val="75000"/>
                  </a:schemeClr>
                </a:solidFill>
              </a:rPr>
              <a:t>Fy</a:t>
            </a:r>
            <a:endParaRPr lang="de-DE" sz="1400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19" name="Textfeld 18"/>
          <p:cNvSpPr txBox="1"/>
          <p:nvPr/>
        </p:nvSpPr>
        <p:spPr>
          <a:xfrm>
            <a:off x="506233" y="746527"/>
            <a:ext cx="4590868" cy="16619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400" dirty="0" smtClean="0"/>
              <a:t>Angaben:</a:t>
            </a:r>
          </a:p>
          <a:p>
            <a:r>
              <a:rPr lang="de-DE" sz="1400" dirty="0" smtClean="0"/>
              <a:t>Verwendetes Material Edelstahl X6CR13</a:t>
            </a:r>
          </a:p>
          <a:p>
            <a:r>
              <a:rPr lang="el-GR" sz="1400" dirty="0" smtClean="0"/>
              <a:t>σ</a:t>
            </a:r>
            <a:r>
              <a:rPr lang="de-DE" sz="800" dirty="0" err="1" smtClean="0"/>
              <a:t>wb</a:t>
            </a:r>
            <a:r>
              <a:rPr lang="de-DE" sz="800" dirty="0" smtClean="0"/>
              <a:t> </a:t>
            </a:r>
            <a:r>
              <a:rPr lang="de-DE" sz="1050" dirty="0" smtClean="0"/>
              <a:t>= </a:t>
            </a:r>
            <a:r>
              <a:rPr lang="de-DE" sz="1200" dirty="0" smtClean="0"/>
              <a:t>200N/mm² </a:t>
            </a:r>
            <a:r>
              <a:rPr lang="de-DE" sz="1050" dirty="0" smtClean="0"/>
              <a:t>, </a:t>
            </a:r>
            <a:r>
              <a:rPr lang="el-GR" sz="1600" dirty="0" smtClean="0"/>
              <a:t>τ</a:t>
            </a:r>
            <a:r>
              <a:rPr lang="de-DE" sz="900" dirty="0" smtClean="0"/>
              <a:t>wt = </a:t>
            </a:r>
            <a:r>
              <a:rPr lang="de-DE" sz="1200" dirty="0" smtClean="0"/>
              <a:t>120 N/mm²</a:t>
            </a:r>
          </a:p>
          <a:p>
            <a:r>
              <a:rPr lang="de-DE" sz="1200" dirty="0" smtClean="0"/>
              <a:t>M_gesamt = 390 Kg, L = 10 cm, r = 254,45 mm, Fan = 1912,95 N</a:t>
            </a:r>
          </a:p>
          <a:p>
            <a:endParaRPr lang="de-DE" sz="1400" dirty="0" smtClean="0"/>
          </a:p>
          <a:p>
            <a:endParaRPr lang="de-DE" sz="1600" b="0" dirty="0" smtClean="0"/>
          </a:p>
          <a:p>
            <a:endParaRPr lang="de-DE" sz="1600" dirty="0"/>
          </a:p>
        </p:txBody>
      </p:sp>
      <p:sp>
        <p:nvSpPr>
          <p:cNvPr id="20" name="Textfeld 19"/>
          <p:cNvSpPr txBox="1"/>
          <p:nvPr/>
        </p:nvSpPr>
        <p:spPr>
          <a:xfrm>
            <a:off x="10710250" y="1713857"/>
            <a:ext cx="30781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 smtClean="0">
                <a:solidFill>
                  <a:schemeClr val="accent1">
                    <a:lumMod val="75000"/>
                  </a:schemeClr>
                </a:solidFill>
              </a:rPr>
              <a:t>L</a:t>
            </a:r>
            <a:endParaRPr lang="de-DE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21" name="Ellipse 20"/>
          <p:cNvSpPr/>
          <p:nvPr/>
        </p:nvSpPr>
        <p:spPr>
          <a:xfrm>
            <a:off x="8116433" y="1526629"/>
            <a:ext cx="1140736" cy="1158843"/>
          </a:xfrm>
          <a:prstGeom prst="ellipse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2" name="Ellipse 21"/>
          <p:cNvSpPr/>
          <p:nvPr/>
        </p:nvSpPr>
        <p:spPr>
          <a:xfrm>
            <a:off x="8637006" y="2035999"/>
            <a:ext cx="144855" cy="133427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cxnSp>
        <p:nvCxnSpPr>
          <p:cNvPr id="24" name="Gerade Verbindung mit Pfeil 23"/>
          <p:cNvCxnSpPr>
            <a:stCxn id="22" idx="4"/>
            <a:endCxn id="21" idx="4"/>
          </p:cNvCxnSpPr>
          <p:nvPr/>
        </p:nvCxnSpPr>
        <p:spPr>
          <a:xfrm flipH="1">
            <a:off x="8686801" y="2169426"/>
            <a:ext cx="22633" cy="51604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5" name="Textfeld 24"/>
          <p:cNvSpPr txBox="1"/>
          <p:nvPr/>
        </p:nvSpPr>
        <p:spPr>
          <a:xfrm>
            <a:off x="8659638" y="2191831"/>
            <a:ext cx="14033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400" dirty="0" smtClean="0"/>
              <a:t>r</a:t>
            </a:r>
            <a:endParaRPr lang="de-DE" sz="1400" dirty="0"/>
          </a:p>
        </p:txBody>
      </p:sp>
      <p:cxnSp>
        <p:nvCxnSpPr>
          <p:cNvPr id="27" name="Gerade Verbindung mit Pfeil 26"/>
          <p:cNvCxnSpPr>
            <a:endCxn id="21" idx="0"/>
          </p:cNvCxnSpPr>
          <p:nvPr/>
        </p:nvCxnSpPr>
        <p:spPr>
          <a:xfrm>
            <a:off x="8021371" y="1327000"/>
            <a:ext cx="665430" cy="19962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cxnSp>
        <p:nvCxnSpPr>
          <p:cNvPr id="31" name="Gerade Verbindung mit Pfeil 30"/>
          <p:cNvCxnSpPr>
            <a:endCxn id="22" idx="2"/>
          </p:cNvCxnSpPr>
          <p:nvPr/>
        </p:nvCxnSpPr>
        <p:spPr>
          <a:xfrm>
            <a:off x="7867462" y="1852554"/>
            <a:ext cx="769544" cy="25015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cxnSp>
        <p:nvCxnSpPr>
          <p:cNvPr id="33" name="Gerade Verbindung mit Pfeil 32"/>
          <p:cNvCxnSpPr/>
          <p:nvPr/>
        </p:nvCxnSpPr>
        <p:spPr>
          <a:xfrm flipH="1">
            <a:off x="8686801" y="2685472"/>
            <a:ext cx="837445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34" name="Textfeld 33"/>
          <p:cNvSpPr txBox="1"/>
          <p:nvPr/>
        </p:nvSpPr>
        <p:spPr>
          <a:xfrm>
            <a:off x="7618492" y="1098321"/>
            <a:ext cx="49794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400" dirty="0" smtClean="0"/>
              <a:t>Rad</a:t>
            </a:r>
            <a:endParaRPr lang="de-DE" sz="1400" dirty="0"/>
          </a:p>
        </p:txBody>
      </p:sp>
      <p:sp>
        <p:nvSpPr>
          <p:cNvPr id="35" name="Textfeld 34"/>
          <p:cNvSpPr txBox="1"/>
          <p:nvPr/>
        </p:nvSpPr>
        <p:spPr>
          <a:xfrm>
            <a:off x="7518903" y="1631952"/>
            <a:ext cx="59753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400" dirty="0" smtClean="0"/>
              <a:t>Welle</a:t>
            </a:r>
            <a:endParaRPr lang="de-DE" sz="1400" dirty="0"/>
          </a:p>
        </p:txBody>
      </p:sp>
      <p:sp>
        <p:nvSpPr>
          <p:cNvPr id="36" name="Textfeld 35"/>
          <p:cNvSpPr txBox="1"/>
          <p:nvPr/>
        </p:nvSpPr>
        <p:spPr>
          <a:xfrm>
            <a:off x="9207375" y="2652114"/>
            <a:ext cx="49794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400" dirty="0" smtClean="0">
                <a:solidFill>
                  <a:schemeClr val="accent2">
                    <a:lumMod val="75000"/>
                  </a:schemeClr>
                </a:solidFill>
              </a:rPr>
              <a:t>Fan</a:t>
            </a:r>
            <a:endParaRPr lang="de-DE" sz="1400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37" name="Gebogener Pfeil 36"/>
          <p:cNvSpPr/>
          <p:nvPr/>
        </p:nvSpPr>
        <p:spPr>
          <a:xfrm>
            <a:off x="8539679" y="1799195"/>
            <a:ext cx="380247" cy="370232"/>
          </a:xfrm>
          <a:prstGeom prst="circularArrow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>
              <a:solidFill>
                <a:schemeClr val="tx1"/>
              </a:solidFill>
            </a:endParaRPr>
          </a:p>
        </p:txBody>
      </p:sp>
      <p:sp>
        <p:nvSpPr>
          <p:cNvPr id="38" name="Textfeld 37"/>
          <p:cNvSpPr txBox="1"/>
          <p:nvPr/>
        </p:nvSpPr>
        <p:spPr>
          <a:xfrm>
            <a:off x="8551586" y="1571478"/>
            <a:ext cx="39946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400" dirty="0" smtClean="0">
                <a:solidFill>
                  <a:schemeClr val="accent5">
                    <a:lumMod val="75000"/>
                  </a:schemeClr>
                </a:solidFill>
              </a:rPr>
              <a:t>Mt</a:t>
            </a:r>
            <a:endParaRPr lang="de-DE" sz="1400" dirty="0">
              <a:solidFill>
                <a:schemeClr val="accent5">
                  <a:lumMod val="75000"/>
                </a:schemeClr>
              </a:solidFill>
            </a:endParaRPr>
          </a:p>
        </p:txBody>
      </p:sp>
      <p:sp>
        <p:nvSpPr>
          <p:cNvPr id="41" name="Nach oben gekrümmter Pfeil 40"/>
          <p:cNvSpPr/>
          <p:nvPr/>
        </p:nvSpPr>
        <p:spPr>
          <a:xfrm rot="16200000">
            <a:off x="10779229" y="1929119"/>
            <a:ext cx="565842" cy="190124"/>
          </a:xfrm>
          <a:prstGeom prst="curvedUpArrow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>
              <a:solidFill>
                <a:schemeClr val="tx1"/>
              </a:solidFill>
            </a:endParaRPr>
          </a:p>
        </p:txBody>
      </p:sp>
      <p:sp>
        <p:nvSpPr>
          <p:cNvPr id="42" name="Textfeld 41"/>
          <p:cNvSpPr txBox="1"/>
          <p:nvPr/>
        </p:nvSpPr>
        <p:spPr>
          <a:xfrm>
            <a:off x="10842960" y="1497067"/>
            <a:ext cx="43313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400" dirty="0" smtClean="0">
                <a:solidFill>
                  <a:schemeClr val="accent2">
                    <a:lumMod val="75000"/>
                  </a:schemeClr>
                </a:solidFill>
              </a:rPr>
              <a:t>Mb</a:t>
            </a:r>
            <a:endParaRPr lang="de-DE" sz="1400" dirty="0">
              <a:solidFill>
                <a:schemeClr val="accent2">
                  <a:lumMod val="75000"/>
                </a:schemeClr>
              </a:solidFill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43" name="Textfeld 42"/>
              <p:cNvSpPr txBox="1"/>
              <p:nvPr/>
            </p:nvSpPr>
            <p:spPr>
              <a:xfrm>
                <a:off x="425513" y="2685009"/>
                <a:ext cx="6264998" cy="407271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de-DE" sz="1400" dirty="0" smtClean="0"/>
                  <a:t>Fy = Mgesamt * g /3</a:t>
                </a:r>
                <a:endParaRPr lang="de-DE" sz="1400" dirty="0"/>
              </a:p>
              <a:p>
                <a:r>
                  <a:rPr lang="de-DE" sz="1400" dirty="0" smtClean="0"/>
                  <a:t>Fb </a:t>
                </a:r>
                <a:r>
                  <a:rPr lang="de-DE" sz="1400" dirty="0"/>
                  <a:t>= Fy</a:t>
                </a:r>
              </a:p>
              <a:p>
                <a:r>
                  <a:rPr lang="de-DE" sz="1400" dirty="0"/>
                  <a:t>Mb = Fy * </a:t>
                </a:r>
                <a:r>
                  <a:rPr lang="de-DE" sz="1400" dirty="0" smtClean="0"/>
                  <a:t>L</a:t>
                </a:r>
                <a:endParaRPr lang="de-DE" sz="1400" dirty="0"/>
              </a:p>
              <a:p>
                <a:r>
                  <a:rPr lang="de-DE" sz="1400" dirty="0"/>
                  <a:t>Mt = Fan * </a:t>
                </a:r>
                <a:r>
                  <a:rPr lang="de-DE" sz="1400" dirty="0" smtClean="0"/>
                  <a:t>r</a:t>
                </a:r>
              </a:p>
              <a:p>
                <a:endParaRPr lang="de-DE" sz="1400" dirty="0"/>
              </a:p>
              <a:p>
                <a:r>
                  <a:rPr lang="el-GR" sz="1600" dirty="0"/>
                  <a:t>σ</a:t>
                </a:r>
                <a:r>
                  <a:rPr lang="de-DE" sz="1100" dirty="0" smtClean="0"/>
                  <a:t>v ist </a:t>
                </a:r>
                <a:r>
                  <a:rPr lang="de-DE" sz="1400" dirty="0" smtClean="0"/>
                  <a:t>≤ </a:t>
                </a:r>
                <a:r>
                  <a:rPr lang="el-GR" sz="1600" dirty="0" smtClean="0"/>
                  <a:t>σ</a:t>
                </a:r>
                <a:r>
                  <a:rPr lang="de-DE" sz="1050" dirty="0" smtClean="0"/>
                  <a:t>v max </a:t>
                </a:r>
              </a:p>
              <a:p>
                <a:r>
                  <a:rPr lang="el-GR" sz="1600" dirty="0" smtClean="0"/>
                  <a:t>σ</a:t>
                </a:r>
                <a:r>
                  <a:rPr lang="de-DE" sz="900" dirty="0" err="1" smtClean="0"/>
                  <a:t>Bmax</a:t>
                </a:r>
                <a:r>
                  <a:rPr lang="de-DE" sz="900" dirty="0" smtClean="0"/>
                  <a:t>, </a:t>
                </a:r>
                <a:r>
                  <a:rPr lang="el-GR" sz="1600" dirty="0" smtClean="0"/>
                  <a:t>τ</a:t>
                </a:r>
                <a:r>
                  <a:rPr lang="de-DE" sz="900" dirty="0" smtClean="0"/>
                  <a:t>max</a:t>
                </a:r>
                <a:r>
                  <a:rPr lang="de-DE" sz="900" dirty="0" smtClean="0"/>
                  <a:t> </a:t>
                </a:r>
                <a:endParaRPr lang="de-DE" sz="900" dirty="0" smtClean="0"/>
              </a:p>
              <a:p>
                <a:r>
                  <a:rPr lang="el-GR" sz="1400" dirty="0" smtClean="0"/>
                  <a:t>σ</a:t>
                </a:r>
                <a:r>
                  <a:rPr lang="de-DE" sz="1050" dirty="0" smtClean="0"/>
                  <a:t>v ist = </a:t>
                </a: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de-DE" sz="1050" i="1" smtClean="0">
                            <a:latin typeface="Cambria Math" panose="02040503050406030204" pitchFamily="18" charset="0"/>
                          </a:rPr>
                        </m:ctrlPr>
                      </m:radPr>
                      <m:deg/>
                      <m:e>
                        <m:r>
                          <m:rPr>
                            <m:nor/>
                          </m:rPr>
                          <a:rPr lang="de-DE" sz="1050" b="0" i="0" smtClean="0"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m:rPr>
                            <m:nor/>
                          </m:rPr>
                          <a:rPr lang="el-GR" sz="2000" dirty="0" smtClean="0"/>
                          <m:t>σ</m:t>
                        </m:r>
                        <m:r>
                          <m:rPr>
                            <m:nor/>
                          </m:rPr>
                          <a:rPr lang="de-DE" sz="1050" dirty="0" smtClean="0"/>
                          <m:t>B</m:t>
                        </m:r>
                        <m:r>
                          <m:rPr>
                            <m:nor/>
                          </m:rPr>
                          <a:rPr lang="de-DE" sz="1050" b="0" i="0" dirty="0" smtClean="0"/>
                          <m:t>)² + 3 * </m:t>
                        </m:r>
                      </m:e>
                    </m:rad>
                    <m:r>
                      <a:rPr lang="de-DE" sz="1050" b="0" i="0" smtClean="0">
                        <a:latin typeface="Cambria Math" panose="02040503050406030204" pitchFamily="18" charset="0"/>
                      </a:rPr>
                      <m:t>(</m:t>
                    </m:r>
                  </m:oMath>
                </a14:m>
                <a:r>
                  <a:rPr lang="el-GR" dirty="0" smtClean="0"/>
                  <a:t>τ</a:t>
                </a:r>
                <a:r>
                  <a:rPr lang="de-DE" sz="1200" dirty="0" smtClean="0"/>
                  <a:t>)</a:t>
                </a:r>
                <a:r>
                  <a:rPr lang="de-DE" dirty="0" smtClean="0"/>
                  <a:t>²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de-DE" sz="1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de-DE" sz="1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𝜎</m:t>
                          </m:r>
                        </m:e>
                        <m:sup>
                          <m:r>
                            <a:rPr lang="de-DE" sz="1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de-DE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𝑏𝑠𝑖𝑡</m:t>
                      </m:r>
                      <m:r>
                        <a:rPr lang="de-DE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+3∗</m:t>
                      </m:r>
                      <m:sSup>
                        <m:sSupPr>
                          <m:ctrlPr>
                            <a:rPr lang="de-DE" sz="1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de-DE" sz="1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𝜏</m:t>
                          </m:r>
                        </m:e>
                        <m:sup>
                          <m:r>
                            <a:rPr lang="de-DE" sz="1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de-DE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𝑖𝑠𝑡</m:t>
                      </m:r>
                      <m:r>
                        <a:rPr lang="de-DE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≤</m:t>
                      </m:r>
                      <m:sSup>
                        <m:sSupPr>
                          <m:ctrlPr>
                            <a:rPr lang="de-DE" sz="1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de-DE" sz="1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𝜎</m:t>
                          </m:r>
                        </m:e>
                        <m:sup>
                          <m:r>
                            <a:rPr lang="de-DE" sz="1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de-DE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𝑏𝑚𝑎𝑥</m:t>
                      </m:r>
                      <m:r>
                        <a:rPr lang="de-DE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+3∗</m:t>
                      </m:r>
                      <m:sSup>
                        <m:sSupPr>
                          <m:ctrlPr>
                            <a:rPr lang="de-DE" sz="1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de-DE" sz="1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𝜏</m:t>
                          </m:r>
                        </m:e>
                        <m:sup>
                          <m:r>
                            <a:rPr lang="de-DE" sz="1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de-DE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𝑚𝑎𝑥</m:t>
                      </m:r>
                    </m:oMath>
                  </m:oMathPara>
                </a14:m>
                <a:endParaRPr lang="de-DE" sz="1400" b="0" dirty="0" smtClean="0">
                  <a:ea typeface="Cambria Math" panose="02040503050406030204" pitchFamily="18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de-DE" sz="140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de-DE" sz="14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de-DE" sz="1400" i="1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de-DE" sz="1400" i="1">
                                      <a:latin typeface="Cambria Math" panose="02040503050406030204" pitchFamily="18" charset="0"/>
                                    </a:rPr>
                                    <m:t>32∗</m:t>
                                  </m:r>
                                  <m:r>
                                    <a:rPr lang="de-DE" sz="1400" i="1">
                                      <a:latin typeface="Cambria Math" panose="02040503050406030204" pitchFamily="18" charset="0"/>
                                    </a:rPr>
                                    <m:t>𝑀𝑏</m:t>
                                  </m:r>
                                </m:num>
                                <m:den>
                                  <m:r>
                                    <a:rPr lang="de-DE" sz="1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𝜋</m:t>
                                  </m:r>
                                </m:den>
                              </m:f>
                            </m:e>
                          </m:d>
                        </m:e>
                        <m:sup>
                          <m:r>
                            <a:rPr lang="de-DE" sz="1400" i="1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de-DE" sz="1400" i="1">
                          <a:latin typeface="Cambria Math" panose="02040503050406030204" pitchFamily="18" charset="0"/>
                        </a:rPr>
                        <m:t>∗</m:t>
                      </m:r>
                      <m:f>
                        <m:fPr>
                          <m:ctrlPr>
                            <a:rPr lang="de-DE" sz="1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de-DE" sz="1400" i="1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sSup>
                            <m:sSupPr>
                              <m:ctrlPr>
                                <a:rPr lang="de-DE" sz="14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de-DE" sz="1400" i="1">
                                  <a:latin typeface="Cambria Math" panose="02040503050406030204" pitchFamily="18" charset="0"/>
                                </a:rPr>
                                <m:t>𝑑</m:t>
                              </m:r>
                            </m:e>
                            <m:sup>
                              <m:r>
                                <a:rPr lang="de-DE" sz="1400" i="1">
                                  <a:latin typeface="Cambria Math" panose="02040503050406030204" pitchFamily="18" charset="0"/>
                                </a:rPr>
                                <m:t>6</m:t>
                              </m:r>
                            </m:sup>
                          </m:sSup>
                        </m:den>
                      </m:f>
                      <m:r>
                        <a:rPr lang="de-DE" sz="1400" i="1">
                          <a:latin typeface="Cambria Math" panose="02040503050406030204" pitchFamily="18" charset="0"/>
                        </a:rPr>
                        <m:t>+</m:t>
                      </m:r>
                      <m:sSup>
                        <m:sSupPr>
                          <m:ctrlPr>
                            <a:rPr lang="de-DE" sz="14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de-DE" sz="14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de-DE" sz="1400" i="1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de-DE" sz="1400" i="1">
                                      <a:latin typeface="Cambria Math" panose="02040503050406030204" pitchFamily="18" charset="0"/>
                                    </a:rPr>
                                    <m:t>3∗</m:t>
                                  </m:r>
                                  <m:r>
                                    <a:rPr lang="de-DE" sz="1400" i="1">
                                      <a:latin typeface="Cambria Math" panose="02040503050406030204" pitchFamily="18" charset="0"/>
                                    </a:rPr>
                                    <m:t>𝑀𝑡</m:t>
                                  </m:r>
                                  <m:r>
                                    <a:rPr lang="de-DE" sz="1400" i="1">
                                      <a:latin typeface="Cambria Math" panose="02040503050406030204" pitchFamily="18" charset="0"/>
                                    </a:rPr>
                                    <m:t>∗16</m:t>
                                  </m:r>
                                </m:num>
                                <m:den>
                                  <m:r>
                                    <a:rPr lang="de-DE" sz="1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𝜋</m:t>
                                  </m:r>
                                </m:den>
                              </m:f>
                            </m:e>
                          </m:d>
                        </m:e>
                        <m:sup>
                          <m:r>
                            <a:rPr lang="de-DE" sz="1400" i="1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de-DE" sz="1400" i="1">
                          <a:latin typeface="Cambria Math" panose="02040503050406030204" pitchFamily="18" charset="0"/>
                        </a:rPr>
                        <m:t>∗</m:t>
                      </m:r>
                      <m:f>
                        <m:fPr>
                          <m:ctrlPr>
                            <a:rPr lang="de-DE" sz="1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de-DE" sz="1400" i="1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sSup>
                            <m:sSupPr>
                              <m:ctrlPr>
                                <a:rPr lang="de-DE" sz="14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de-DE" sz="1400" i="1">
                                  <a:latin typeface="Cambria Math" panose="02040503050406030204" pitchFamily="18" charset="0"/>
                                </a:rPr>
                                <m:t>𝑑</m:t>
                              </m:r>
                            </m:e>
                            <m:sup>
                              <m:r>
                                <a:rPr lang="de-DE" sz="1400" i="1">
                                  <a:latin typeface="Cambria Math" panose="02040503050406030204" pitchFamily="18" charset="0"/>
                                </a:rPr>
                                <m:t>6</m:t>
                              </m:r>
                            </m:sup>
                          </m:sSup>
                        </m:den>
                      </m:f>
                      <m:r>
                        <a:rPr lang="de-DE" sz="1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≤</m:t>
                      </m:r>
                      <m:r>
                        <a:rPr lang="de-DE" sz="1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𝜎</m:t>
                      </m:r>
                      <m:r>
                        <a:rPr lang="de-DE" sz="1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𝑚𝑎</m:t>
                      </m:r>
                      <m:sSup>
                        <m:sSupPr>
                          <m:ctrlPr>
                            <a:rPr lang="de-DE" sz="1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de-DE" sz="1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de-DE" sz="1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de-DE" sz="1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+3∗</m:t>
                      </m:r>
                      <m:r>
                        <a:rPr lang="de-DE" sz="1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𝜏</m:t>
                      </m:r>
                      <m:r>
                        <a:rPr lang="de-DE" sz="1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𝑚𝑎</m:t>
                      </m:r>
                      <m:sSup>
                        <m:sSupPr>
                          <m:ctrlPr>
                            <a:rPr lang="de-DE" sz="1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de-DE" sz="1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de-DE" sz="1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de-DE" sz="1400" b="0" dirty="0" smtClean="0">
                  <a:ea typeface="Cambria Math" panose="02040503050406030204" pitchFamily="18" charset="0"/>
                </a:endParaRPr>
              </a:p>
              <a:p>
                <a:pPr/>
                <a:endParaRPr lang="de-DE" sz="1400" dirty="0">
                  <a:ea typeface="Cambria Math" panose="02040503050406030204" pitchFamily="18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de-DE" sz="1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de-DE" sz="1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𝑑</m:t>
                          </m:r>
                        </m:e>
                        <m:sup>
                          <m:r>
                            <a:rPr lang="de-DE" sz="1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6</m:t>
                          </m:r>
                        </m:sup>
                      </m:sSup>
                      <m:r>
                        <a:rPr lang="de-DE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≥</m:t>
                      </m:r>
                      <m:d>
                        <m:dPr>
                          <m:ctrlPr>
                            <a:rPr lang="de-DE" sz="1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sSup>
                            <m:sSupPr>
                              <m:ctrlPr>
                                <a:rPr lang="de-DE" sz="1400" b="0" i="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d>
                                <m:dPr>
                                  <m:ctrlPr>
                                    <a:rPr lang="de-DE" sz="1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f>
                                    <m:fPr>
                                      <m:ctrlPr>
                                        <a:rPr lang="de-DE" sz="1400" b="0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fPr>
                                    <m:num>
                                      <m:r>
                                        <a:rPr lang="de-DE" sz="1400" b="0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32∗</m:t>
                                      </m:r>
                                      <m:r>
                                        <a:rPr lang="de-DE" sz="1400" b="0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𝑀𝑏</m:t>
                                      </m:r>
                                    </m:num>
                                    <m:den>
                                      <m:r>
                                        <a:rPr lang="de-DE" sz="1400" b="0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𝜋</m:t>
                                      </m:r>
                                    </m:den>
                                  </m:f>
                                </m:e>
                              </m:d>
                            </m:e>
                            <m:sup>
                              <m:r>
                                <a:rPr lang="de-DE" sz="1400" b="0" i="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de-DE" sz="1400" b="0" i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+3∗</m:t>
                          </m:r>
                          <m:sSup>
                            <m:sSupPr>
                              <m:ctrlPr>
                                <a:rPr lang="de-DE" sz="1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d>
                                <m:dPr>
                                  <m:ctrlPr>
                                    <a:rPr lang="de-DE" sz="1400" b="0" i="0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f>
                                    <m:fPr>
                                      <m:ctrlPr>
                                        <a:rPr lang="de-DE" sz="1400" b="0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fPr>
                                    <m:num>
                                      <m:r>
                                        <a:rPr lang="de-DE" sz="1400" b="0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16∗</m:t>
                                      </m:r>
                                      <m:r>
                                        <a:rPr lang="de-DE" sz="1400" b="0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𝑀𝑡</m:t>
                                      </m:r>
                                    </m:num>
                                    <m:den>
                                      <m:r>
                                        <a:rPr lang="de-DE" sz="1400" b="0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𝜋</m:t>
                                      </m:r>
                                    </m:den>
                                  </m:f>
                                </m:e>
                              </m:d>
                            </m:e>
                            <m:sup>
                              <m:r>
                                <a:rPr lang="de-DE" sz="1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e>
                      </m:d>
                      <m:r>
                        <a:rPr lang="de-DE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∗</m:t>
                      </m:r>
                      <m:f>
                        <m:fPr>
                          <m:ctrlPr>
                            <a:rPr lang="de-DE" sz="1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de-DE" sz="1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de-DE" sz="1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𝜎</m:t>
                          </m:r>
                          <m:r>
                            <a:rPr lang="de-DE" sz="1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𝑚𝑎</m:t>
                          </m:r>
                          <m:sSup>
                            <m:sSupPr>
                              <m:ctrlPr>
                                <a:rPr lang="de-DE" sz="1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de-DE" sz="1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p>
                              <m:r>
                                <a:rPr lang="de-DE" sz="1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de-DE" sz="1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+3∗</m:t>
                          </m:r>
                          <m:r>
                            <a:rPr lang="de-DE" sz="1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𝜏</m:t>
                          </m:r>
                          <m:r>
                            <a:rPr lang="de-DE" sz="1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𝑚𝑎𝑥</m:t>
                          </m:r>
                          <m:r>
                            <a:rPr lang="de-DE" sz="1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²</m:t>
                          </m:r>
                        </m:den>
                      </m:f>
                    </m:oMath>
                  </m:oMathPara>
                </a14:m>
                <a:endParaRPr lang="de-DE" sz="1400" b="0" dirty="0" smtClean="0">
                  <a:ea typeface="Cambria Math" panose="02040503050406030204" pitchFamily="18" charset="0"/>
                </a:endParaRPr>
              </a:p>
              <a:p>
                <a:endParaRPr lang="de-DE" sz="1400" b="0" dirty="0" smtClean="0">
                  <a:ea typeface="Cambria Math" panose="02040503050406030204" pitchFamily="18" charset="0"/>
                </a:endParaRPr>
              </a:p>
              <a:p>
                <a:endParaRPr lang="de-DE" sz="1400" dirty="0"/>
              </a:p>
            </p:txBody>
          </p:sp>
        </mc:Choice>
        <mc:Fallback>
          <p:sp>
            <p:nvSpPr>
              <p:cNvPr id="43" name="Textfeld 4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5513" y="2685009"/>
                <a:ext cx="6264998" cy="4072718"/>
              </a:xfrm>
              <a:prstGeom prst="rect">
                <a:avLst/>
              </a:prstGeom>
              <a:blipFill>
                <a:blip r:embed="rId2"/>
                <a:stretch>
                  <a:fillRect l="-584" t="-149"/>
                </a:stretch>
              </a:blipFill>
            </p:spPr>
            <p:txBody>
              <a:bodyPr/>
              <a:lstStyle/>
              <a:p>
                <a:r>
                  <a:rPr lang="de-DE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4" name="Textfeld 43"/>
          <p:cNvSpPr txBox="1"/>
          <p:nvPr/>
        </p:nvSpPr>
        <p:spPr>
          <a:xfrm>
            <a:off x="4385845" y="212944"/>
            <a:ext cx="456520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 smtClean="0"/>
              <a:t>Berechnung der Wellendimensionierung </a:t>
            </a:r>
            <a:endParaRPr lang="de-DE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45" name="Textfeld 44"/>
              <p:cNvSpPr txBox="1"/>
              <p:nvPr/>
            </p:nvSpPr>
            <p:spPr>
              <a:xfrm>
                <a:off x="475105" y="1878684"/>
                <a:ext cx="2091351" cy="61407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nary>
                        <m:naryPr>
                          <m:chr m:val="∑"/>
                          <m:subHide m:val="on"/>
                          <m:supHide m:val="on"/>
                          <m:ctrlPr>
                            <a:rPr lang="de-DE" sz="140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/>
                        <m:sup/>
                        <m:e>
                          <m:r>
                            <a:rPr lang="de-DE" sz="1400" i="1">
                              <a:latin typeface="Cambria Math" panose="02040503050406030204" pitchFamily="18" charset="0"/>
                            </a:rPr>
                            <m:t>𝐹𝑦𝑖</m:t>
                          </m:r>
                        </m:e>
                      </m:nary>
                      <m:r>
                        <a:rPr lang="de-DE" sz="1400" i="1">
                          <a:latin typeface="Cambria Math" panose="02040503050406030204" pitchFamily="18" charset="0"/>
                        </a:rPr>
                        <m:t>=0=</m:t>
                      </m:r>
                      <m:r>
                        <a:rPr lang="de-DE" sz="1400" i="1">
                          <a:latin typeface="Cambria Math" panose="02040503050406030204" pitchFamily="18" charset="0"/>
                        </a:rPr>
                        <m:t>𝐹𝑏</m:t>
                      </m:r>
                      <m:r>
                        <a:rPr lang="de-DE" sz="1400" i="1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de-DE" sz="1400" i="1">
                          <a:latin typeface="Cambria Math" panose="02040503050406030204" pitchFamily="18" charset="0"/>
                        </a:rPr>
                        <m:t>𝐹𝑦</m:t>
                      </m:r>
                    </m:oMath>
                  </m:oMathPara>
                </a14:m>
                <a:endParaRPr lang="de-DE" sz="1400" dirty="0"/>
              </a:p>
            </p:txBody>
          </p:sp>
        </mc:Choice>
        <mc:Fallback>
          <p:sp>
            <p:nvSpPr>
              <p:cNvPr id="45" name="Textfeld 4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5105" y="1878684"/>
                <a:ext cx="2091351" cy="614079"/>
              </a:xfrm>
              <a:prstGeom prst="rect">
                <a:avLst/>
              </a:prstGeom>
              <a:blipFill>
                <a:blip r:embed="rId3"/>
                <a:stretch>
                  <a:fillRect l="-23615" t="-115842" b="-166337"/>
                </a:stretch>
              </a:blipFill>
            </p:spPr>
            <p:txBody>
              <a:bodyPr/>
              <a:lstStyle/>
              <a:p>
                <a:r>
                  <a:rPr lang="de-D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47" name="Textfeld 46"/>
              <p:cNvSpPr txBox="1"/>
              <p:nvPr/>
            </p:nvSpPr>
            <p:spPr>
              <a:xfrm>
                <a:off x="7618492" y="4119327"/>
                <a:ext cx="3852249" cy="2153603"/>
              </a:xfrm>
              <a:prstGeom prst="rect">
                <a:avLst/>
              </a:prstGeom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de-DE" i="1" smtClean="0">
                        <a:ln w="0"/>
                        <a:effectLst>
                          <a:outerShdw blurRad="38100" dist="19050" dir="2700000" algn="tl" rotWithShape="0">
                            <a:schemeClr val="dk1">
                              <a:alpha val="40000"/>
                            </a:schemeClr>
                          </a:outerShdw>
                        </a:effectLst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𝜎</m:t>
                    </m:r>
                    <m:r>
                      <a:rPr lang="de-DE" b="0" i="1" smtClean="0">
                        <a:ln w="0"/>
                        <a:effectLst>
                          <a:outerShdw blurRad="38100" dist="19050" dir="2700000" algn="tl" rotWithShape="0">
                            <a:schemeClr val="dk1">
                              <a:alpha val="40000"/>
                            </a:schemeClr>
                          </a:outerShdw>
                        </a:effectLst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𝑚𝑎𝑥</m:t>
                    </m:r>
                    <m:r>
                      <a:rPr lang="de-DE" b="0" i="1" smtClean="0">
                        <a:ln w="0"/>
                        <a:effectLst>
                          <a:outerShdw blurRad="38100" dist="19050" dir="2700000" algn="tl" rotWithShape="0">
                            <a:schemeClr val="dk1">
                              <a:alpha val="40000"/>
                            </a:schemeClr>
                          </a:outerShdw>
                        </a:effectLst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de-DE" b="0" i="1" smtClean="0">
                            <a:ln w="0"/>
                            <a:effectLst>
                              <a:outerShdw blurRad="38100" dist="19050" dir="2700000" algn="tl" rotWithShape="0">
                                <a:schemeClr val="dk1">
                                  <a:alpha val="40000"/>
                                </a:schemeClr>
                              </a:outerShdw>
                            </a:effectLst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de-DE" b="0" i="1" smtClean="0">
                            <a:ln w="0"/>
                            <a:effectLst>
                              <a:outerShdw blurRad="38100" dist="19050" dir="2700000" algn="tl" rotWithShape="0">
                                <a:schemeClr val="dk1">
                                  <a:alpha val="40000"/>
                                </a:schemeClr>
                              </a:outerShdw>
                            </a:effectLst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𝜎</m:t>
                        </m:r>
                        <m:r>
                          <a:rPr lang="de-DE" b="0" i="1" smtClean="0">
                            <a:ln w="0"/>
                            <a:effectLst>
                              <a:outerShdw blurRad="38100" dist="19050" dir="2700000" algn="tl" rotWithShape="0">
                                <a:schemeClr val="dk1">
                                  <a:alpha val="40000"/>
                                </a:schemeClr>
                              </a:outerShdw>
                            </a:effectLst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𝑤𝑏</m:t>
                        </m:r>
                      </m:num>
                      <m:den>
                        <m:r>
                          <a:rPr lang="de-DE" b="0" i="1" smtClean="0">
                            <a:ln w="0"/>
                            <a:effectLst>
                              <a:outerShdw blurRad="38100" dist="19050" dir="2700000" algn="tl" rotWithShape="0">
                                <a:schemeClr val="dk1">
                                  <a:alpha val="40000"/>
                                </a:schemeClr>
                              </a:outerShdw>
                            </a:effectLst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𝑆</m:t>
                        </m:r>
                      </m:den>
                    </m:f>
                  </m:oMath>
                </a14:m>
                <a:r>
                  <a:rPr lang="de-DE" dirty="0" smtClean="0">
                    <a:ln w="0"/>
                    <a:effectLst>
                      <a:outerShdw blurRad="38100" dist="19050" dir="2700000" algn="tl" rotWithShape="0">
                        <a:schemeClr val="dk1">
                          <a:alpha val="40000"/>
                        </a:schemeClr>
                      </a:outerShdw>
                    </a:effectLst>
                  </a:rPr>
                  <a:t>,</a:t>
                </a:r>
                <a14:m>
                  <m:oMath xmlns:m="http://schemas.openxmlformats.org/officeDocument/2006/math">
                    <m:r>
                      <a:rPr lang="de-DE" i="1" dirty="0" smtClean="0">
                        <a:ln w="0"/>
                        <a:effectLst>
                          <a:outerShdw blurRad="38100" dist="19050" dir="2700000" algn="tl" rotWithShape="0">
                            <a:schemeClr val="dk1">
                              <a:alpha val="40000"/>
                            </a:schemeClr>
                          </a:outerShdw>
                        </a:effectLst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𝜏</m:t>
                    </m:r>
                    <m:r>
                      <a:rPr lang="de-DE" b="0" i="1" dirty="0" smtClean="0">
                        <a:ln w="0"/>
                        <a:effectLst>
                          <a:outerShdw blurRad="38100" dist="19050" dir="2700000" algn="tl" rotWithShape="0">
                            <a:schemeClr val="dk1">
                              <a:alpha val="40000"/>
                            </a:schemeClr>
                          </a:outerShdw>
                        </a:effectLst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𝑚𝑎𝑥</m:t>
                    </m:r>
                    <m:r>
                      <a:rPr lang="de-DE" b="0" i="1" dirty="0" smtClean="0">
                        <a:ln w="0"/>
                        <a:effectLst>
                          <a:outerShdw blurRad="38100" dist="19050" dir="2700000" algn="tl" rotWithShape="0">
                            <a:schemeClr val="dk1">
                              <a:alpha val="40000"/>
                            </a:schemeClr>
                          </a:outerShdw>
                        </a:effectLst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de-DE" b="0" i="1" dirty="0" smtClean="0">
                            <a:ln w="0"/>
                            <a:effectLst>
                              <a:outerShdw blurRad="38100" dist="19050" dir="2700000" algn="tl" rotWithShape="0">
                                <a:schemeClr val="dk1">
                                  <a:alpha val="40000"/>
                                </a:schemeClr>
                              </a:outerShdw>
                            </a:effectLst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de-DE" b="0" i="1" dirty="0" smtClean="0">
                            <a:ln w="0"/>
                            <a:effectLst>
                              <a:outerShdw blurRad="38100" dist="19050" dir="2700000" algn="tl" rotWithShape="0">
                                <a:schemeClr val="dk1">
                                  <a:alpha val="40000"/>
                                </a:schemeClr>
                              </a:outerShdw>
                            </a:effectLst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𝜏</m:t>
                        </m:r>
                        <m:r>
                          <a:rPr lang="de-DE" b="0" i="1" dirty="0" smtClean="0">
                            <a:ln w="0"/>
                            <a:effectLst>
                              <a:outerShdw blurRad="38100" dist="19050" dir="2700000" algn="tl" rotWithShape="0">
                                <a:schemeClr val="dk1">
                                  <a:alpha val="40000"/>
                                </a:schemeClr>
                              </a:outerShdw>
                            </a:effectLst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𝑤𝑡</m:t>
                        </m:r>
                      </m:num>
                      <m:den>
                        <m:r>
                          <a:rPr lang="de-DE" b="0" i="1" dirty="0" smtClean="0">
                            <a:ln w="0"/>
                            <a:effectLst>
                              <a:outerShdw blurRad="38100" dist="19050" dir="2700000" algn="tl" rotWithShape="0">
                                <a:schemeClr val="dk1">
                                  <a:alpha val="40000"/>
                                </a:schemeClr>
                              </a:outerShdw>
                            </a:effectLst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𝑆</m:t>
                        </m:r>
                      </m:den>
                    </m:f>
                  </m:oMath>
                </a14:m>
                <a:endParaRPr lang="de-DE" dirty="0" smtClean="0">
                  <a:ln w="0"/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endParaRPr>
              </a:p>
              <a:p>
                <a:r>
                  <a:rPr lang="de-DE" dirty="0" smtClean="0">
                    <a:ln w="0"/>
                    <a:effectLst>
                      <a:outerShdw blurRad="38100" dist="19050" dir="2700000" algn="tl" rotWithShape="0">
                        <a:schemeClr val="dk1">
                          <a:alpha val="40000"/>
                        </a:schemeClr>
                      </a:outerShdw>
                    </a:effectLst>
                  </a:rPr>
                  <a:t>S: </a:t>
                </a:r>
                <a:r>
                  <a:rPr lang="de-DE" dirty="0">
                    <a:ln w="0"/>
                    <a:effectLst>
                      <a:outerShdw blurRad="38100" dist="19050" dir="2700000" algn="tl" rotWithShape="0">
                        <a:schemeClr val="dk1">
                          <a:alpha val="40000"/>
                        </a:schemeClr>
                      </a:outerShdw>
                    </a:effectLst>
                  </a:rPr>
                  <a:t>S</a:t>
                </a:r>
                <a:r>
                  <a:rPr lang="de-DE" dirty="0" smtClean="0">
                    <a:ln w="0"/>
                    <a:effectLst>
                      <a:outerShdw blurRad="38100" dist="19050" dir="2700000" algn="tl" rotWithShape="0">
                        <a:schemeClr val="dk1">
                          <a:alpha val="40000"/>
                        </a:schemeClr>
                      </a:outerShdw>
                    </a:effectLst>
                  </a:rPr>
                  <a:t>icherheitsfaktor =3</a:t>
                </a:r>
              </a:p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de-DE" b="0" i="1" smtClean="0">
                          <a:ln w="0"/>
                          <a:effectLst>
                            <a:outerShdw blurRad="38100" dist="19050" dir="2700000" algn="tl" rotWithShape="0">
                              <a:schemeClr val="dk1">
                                <a:alpha val="40000"/>
                              </a:schemeClr>
                            </a:outerShdw>
                          </a:effectLst>
                          <a:latin typeface="Cambria Math" panose="02040503050406030204" pitchFamily="18" charset="0"/>
                        </a:rPr>
                        <m:t>𝑑</m:t>
                      </m:r>
                      <m:r>
                        <a:rPr lang="de-DE" b="0" i="1" smtClean="0">
                          <a:ln w="0"/>
                          <a:effectLst>
                            <a:outerShdw blurRad="38100" dist="19050" dir="2700000" algn="tl" rotWithShape="0">
                              <a:schemeClr val="dk1">
                                <a:alpha val="40000"/>
                              </a:schemeClr>
                            </a:outerShdw>
                          </a:effectLst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≥3,6 </m:t>
                      </m:r>
                      <m:r>
                        <a:rPr lang="de-DE" b="0" i="1" smtClean="0">
                          <a:ln w="0"/>
                          <a:effectLst>
                            <a:outerShdw blurRad="38100" dist="19050" dir="2700000" algn="tl" rotWithShape="0">
                              <a:schemeClr val="dk1">
                                <a:alpha val="40000"/>
                              </a:schemeClr>
                            </a:outerShdw>
                          </a:effectLst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𝑐𝑚</m:t>
                      </m:r>
                    </m:oMath>
                  </m:oMathPara>
                </a14:m>
                <a:endParaRPr lang="de-DE" b="0" dirty="0" smtClean="0">
                  <a:ln w="0"/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ea typeface="Cambria Math" panose="02040503050406030204" pitchFamily="18" charset="0"/>
                </a:endParaRPr>
              </a:p>
              <a:p>
                <a:r>
                  <a:rPr lang="de-DE" dirty="0" smtClean="0">
                    <a:ln w="0"/>
                    <a:effectLst>
                      <a:outerShdw blurRad="38100" dist="19050" dir="2700000" algn="tl" rotWithShape="0">
                        <a:schemeClr val="dk1">
                          <a:alpha val="40000"/>
                        </a:schemeClr>
                      </a:outerShdw>
                    </a:effectLst>
                  </a:rPr>
                  <a:t>S=2</a:t>
                </a:r>
              </a:p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de-DE" b="0" i="1" smtClean="0">
                          <a:ln w="0"/>
                          <a:effectLst>
                            <a:outerShdw blurRad="38100" dist="19050" dir="2700000" algn="tl" rotWithShape="0">
                              <a:schemeClr val="dk1">
                                <a:alpha val="40000"/>
                              </a:schemeClr>
                            </a:outerShdw>
                          </a:effectLst>
                          <a:latin typeface="Cambria Math" panose="02040503050406030204" pitchFamily="18" charset="0"/>
                        </a:rPr>
                        <m:t>𝑑</m:t>
                      </m:r>
                      <m:r>
                        <a:rPr lang="de-DE" b="0" i="1" smtClean="0">
                          <a:ln w="0"/>
                          <a:effectLst>
                            <a:outerShdw blurRad="38100" dist="19050" dir="2700000" algn="tl" rotWithShape="0">
                              <a:schemeClr val="dk1">
                                <a:alpha val="40000"/>
                              </a:schemeClr>
                            </a:outerShdw>
                          </a:effectLst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≥3,</m:t>
                      </m:r>
                      <m:r>
                        <a:rPr lang="de-DE" b="0" i="1" smtClean="0">
                          <a:ln w="0"/>
                          <a:effectLst>
                            <a:outerShdw blurRad="38100" dist="19050" dir="2700000" algn="tl" rotWithShape="0">
                              <a:schemeClr val="dk1">
                                <a:alpha val="40000"/>
                              </a:schemeClr>
                            </a:outerShdw>
                          </a:effectLst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14</m:t>
                      </m:r>
                      <m:r>
                        <a:rPr lang="de-DE" b="0" i="1" smtClean="0">
                          <a:ln w="0"/>
                          <a:effectLst>
                            <a:outerShdw blurRad="38100" dist="19050" dir="2700000" algn="tl" rotWithShape="0">
                              <a:schemeClr val="dk1">
                                <a:alpha val="40000"/>
                              </a:schemeClr>
                            </a:outerShdw>
                          </a:effectLst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a:rPr lang="de-DE" b="0" i="1" smtClean="0">
                          <a:ln w="0"/>
                          <a:effectLst>
                            <a:outerShdw blurRad="38100" dist="19050" dir="2700000" algn="tl" rotWithShape="0">
                              <a:schemeClr val="dk1">
                                <a:alpha val="40000"/>
                              </a:schemeClr>
                            </a:outerShdw>
                          </a:effectLst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𝑐𝑚</m:t>
                      </m:r>
                    </m:oMath>
                  </m:oMathPara>
                </a14:m>
                <a:endParaRPr lang="de-DE" b="0" dirty="0" smtClean="0">
                  <a:ln w="0"/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ea typeface="Cambria Math" panose="02040503050406030204" pitchFamily="18" charset="0"/>
                </a:endParaRPr>
              </a:p>
              <a:p>
                <a:endParaRPr lang="de-DE" dirty="0" smtClean="0">
                  <a:ln w="0"/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endParaRPr>
              </a:p>
              <a:p>
                <a:endParaRPr lang="de-DE" dirty="0">
                  <a:ln w="0"/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endParaRPr>
              </a:p>
            </p:txBody>
          </p:sp>
        </mc:Choice>
        <mc:Fallback>
          <p:sp>
            <p:nvSpPr>
              <p:cNvPr id="47" name="Textfeld 4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618492" y="4119327"/>
                <a:ext cx="3852249" cy="2153603"/>
              </a:xfrm>
              <a:prstGeom prst="rect">
                <a:avLst/>
              </a:prstGeom>
              <a:blipFill>
                <a:blip r:embed="rId4"/>
                <a:stretch>
                  <a:fillRect l="-1420"/>
                </a:stretch>
              </a:blipFill>
            </p:spPr>
            <p:txBody>
              <a:bodyPr/>
              <a:lstStyle/>
              <a:p>
                <a:r>
                  <a:rPr lang="de-DE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57" name="Gerader Verbinder 56"/>
          <p:cNvCxnSpPr/>
          <p:nvPr/>
        </p:nvCxnSpPr>
        <p:spPr>
          <a:xfrm flipH="1">
            <a:off x="11642758" y="2499608"/>
            <a:ext cx="443618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9" name="Gerade Verbindung mit Pfeil 58"/>
          <p:cNvCxnSpPr/>
          <p:nvPr/>
        </p:nvCxnSpPr>
        <p:spPr>
          <a:xfrm flipH="1" flipV="1">
            <a:off x="11841933" y="2035999"/>
            <a:ext cx="9053" cy="46360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0" name="Textfeld 59"/>
          <p:cNvSpPr txBox="1"/>
          <p:nvPr/>
        </p:nvSpPr>
        <p:spPr>
          <a:xfrm>
            <a:off x="11850986" y="2219202"/>
            <a:ext cx="16296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200" dirty="0" smtClean="0">
                <a:solidFill>
                  <a:schemeClr val="accent1">
                    <a:lumMod val="75000"/>
                  </a:schemeClr>
                </a:solidFill>
              </a:rPr>
              <a:t>y</a:t>
            </a:r>
            <a:endParaRPr lang="de-DE" sz="1200" dirty="0">
              <a:solidFill>
                <a:schemeClr val="accent1">
                  <a:lumMod val="75000"/>
                </a:schemeClr>
              </a:solidFill>
            </a:endParaRPr>
          </a:p>
        </p:txBody>
      </p:sp>
      <p:cxnSp>
        <p:nvCxnSpPr>
          <p:cNvPr id="62" name="Gerader Verbinder 61"/>
          <p:cNvCxnSpPr/>
          <p:nvPr/>
        </p:nvCxnSpPr>
        <p:spPr>
          <a:xfrm flipH="1">
            <a:off x="11688024" y="2499608"/>
            <a:ext cx="54322" cy="15250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4" name="Gerader Verbinder 63"/>
          <p:cNvCxnSpPr/>
          <p:nvPr/>
        </p:nvCxnSpPr>
        <p:spPr>
          <a:xfrm flipH="1">
            <a:off x="11760451" y="2499608"/>
            <a:ext cx="54322" cy="15250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8" name="Gerader Verbinder 67"/>
          <p:cNvCxnSpPr/>
          <p:nvPr/>
        </p:nvCxnSpPr>
        <p:spPr>
          <a:xfrm flipH="1">
            <a:off x="11869092" y="2504591"/>
            <a:ext cx="54322" cy="15250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9" name="Gerader Verbinder 68"/>
          <p:cNvCxnSpPr/>
          <p:nvPr/>
        </p:nvCxnSpPr>
        <p:spPr>
          <a:xfrm flipH="1">
            <a:off x="11941519" y="2504591"/>
            <a:ext cx="54322" cy="15250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0218256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407</Words>
  <Application>Microsoft Office PowerPoint</Application>
  <PresentationFormat>Breitbild</PresentationFormat>
  <Paragraphs>79</Paragraphs>
  <Slides>2</Slides>
  <Notes>0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4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2</vt:i4>
      </vt:variant>
    </vt:vector>
  </HeadingPairs>
  <TitlesOfParts>
    <vt:vector size="7" baseType="lpstr">
      <vt:lpstr>Arial</vt:lpstr>
      <vt:lpstr>Calibri</vt:lpstr>
      <vt:lpstr>Calibri Light</vt:lpstr>
      <vt:lpstr>Cambria Math</vt:lpstr>
      <vt:lpstr>Office</vt:lpstr>
      <vt:lpstr>PowerPoint-Präsentation</vt:lpstr>
      <vt:lpstr>PowerPoint-Präsentation</vt:lpstr>
    </vt:vector>
  </TitlesOfParts>
  <Company>Hochschule Karlsruhe - Technik und Wirtschaft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HIT</dc:creator>
  <cp:lastModifiedBy>HIT</cp:lastModifiedBy>
  <cp:revision>23</cp:revision>
  <dcterms:created xsi:type="dcterms:W3CDTF">2020-05-08T11:31:24Z</dcterms:created>
  <dcterms:modified xsi:type="dcterms:W3CDTF">2020-05-09T16:14:17Z</dcterms:modified>
</cp:coreProperties>
</file>