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268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29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238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64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16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92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102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458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13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871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96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77CD1-38B8-4A6D-8FB5-202B43590590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AEE0F-9AB2-4786-8B1F-6210EEB2C6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5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file:///D:\MTB7\Informationstechnik%20Labor\Doxygen%20QGroundControl\html\classSerialInterface.html" TargetMode="External"/><Relationship Id="rId13" Type="http://schemas.openxmlformats.org/officeDocument/2006/relationships/hyperlink" Target="file:///D:\MTB7\Informationstechnik%20Labor\Doxygen%20QGroundControl\html\classQGCFirmwareUpdateWidget.html" TargetMode="External"/><Relationship Id="rId18" Type="http://schemas.openxmlformats.org/officeDocument/2006/relationships/hyperlink" Target="file:///D:\MTB7\Informationstechnik%20Labor\Doxygen%20QGroundControl\html\classQGCMAVLinkLogPlayer.html" TargetMode="External"/><Relationship Id="rId3" Type="http://schemas.openxmlformats.org/officeDocument/2006/relationships/hyperlink" Target="file:///D:\MTB7\Informationstechnik%20Labor\Doxygen%20QGroundControl\html\classXbeeLinkInterface.html" TargetMode="External"/><Relationship Id="rId21" Type="http://schemas.openxmlformats.org/officeDocument/2006/relationships/hyperlink" Target="file:///D:\MTB7\Informationstechnik%20Labor\Doxygen%20QGroundControl\html\classQGCTextLabel.html" TargetMode="External"/><Relationship Id="rId7" Type="http://schemas.openxmlformats.org/officeDocument/2006/relationships/hyperlink" Target="file:///D:\MTB7\Informationstechnik%20Labor\Doxygen%20QGroundControl\html\classMAVLinkXMLParser.html" TargetMode="External"/><Relationship Id="rId12" Type="http://schemas.openxmlformats.org/officeDocument/2006/relationships/hyperlink" Target="file:///D:\MTB7\Informationstechnik%20Labor\Doxygen%20QGroundControl\html\classQGCConfigView.html" TargetMode="External"/><Relationship Id="rId17" Type="http://schemas.openxmlformats.org/officeDocument/2006/relationships/hyperlink" Target="file:///D:\MTB7\Informationstechnik%20Labor\Doxygen%20QGroundControl\html\classLinechartPlot.html" TargetMode="External"/><Relationship Id="rId2" Type="http://schemas.openxmlformats.org/officeDocument/2006/relationships/hyperlink" Target="file:///D:\MTB7\Informationstechnik%20Labor\Doxygen%20QGroundControl\html\classSerialLink.html" TargetMode="External"/><Relationship Id="rId16" Type="http://schemas.openxmlformats.org/officeDocument/2006/relationships/hyperlink" Target="file:///D:\MTB7\Informationstechnik%20Labor\Doxygen%20QGroundControl\html\classMapWidget.html" TargetMode="External"/><Relationship Id="rId20" Type="http://schemas.openxmlformats.org/officeDocument/2006/relationships/hyperlink" Target="file:///D:\MTB7\Informationstechnik%20Labor\Doxygen%20QGroundControl\html\classQGCVehicleConfig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MTB7\Informationstechnik%20Labor\Doxygen%20QGroundControl\html\classMAVLinkGen.html" TargetMode="External"/><Relationship Id="rId11" Type="http://schemas.openxmlformats.org/officeDocument/2006/relationships/hyperlink" Target="file:///D:\MTB7\Informationstechnik%20Labor\Doxygen%20QGroundControl\html\classQGCDataPlot2D.html" TargetMode="External"/><Relationship Id="rId5" Type="http://schemas.openxmlformats.org/officeDocument/2006/relationships/hyperlink" Target="file:///D:\MTB7\Informationstechnik%20Labor\Doxygen%20QGroundControl\html\classXMLCommProtocolWidget.html" TargetMode="External"/><Relationship Id="rId15" Type="http://schemas.openxmlformats.org/officeDocument/2006/relationships/hyperlink" Target="file:///D:\MTB7\Informationstechnik%20Labor\Doxygen%20QGroundControl\html\classHUD.html" TargetMode="External"/><Relationship Id="rId10" Type="http://schemas.openxmlformats.org/officeDocument/2006/relationships/hyperlink" Target="file:///D:\MTB7\Informationstechnik%20Labor\Doxygen%20QGroundControl\html\classQGCCore.html" TargetMode="External"/><Relationship Id="rId19" Type="http://schemas.openxmlformats.org/officeDocument/2006/relationships/hyperlink" Target="file:///D:\MTB7\Informationstechnik%20Labor\Doxygen%20QGroundControl\html\classPrimaryFlightDisplay.html" TargetMode="External"/><Relationship Id="rId4" Type="http://schemas.openxmlformats.org/officeDocument/2006/relationships/hyperlink" Target="file:///D:\MTB7\Informationstechnik%20Labor\Doxygen%20QGroundControl\html\classQGCGoogleEarthView.html" TargetMode="External"/><Relationship Id="rId9" Type="http://schemas.openxmlformats.org/officeDocument/2006/relationships/hyperlink" Target="file:///D:\MTB7\Informationstechnik%20Labor\Doxygen%20QGroundControl\html\classMAVLinkProtocol.html" TargetMode="External"/><Relationship Id="rId14" Type="http://schemas.openxmlformats.org/officeDocument/2006/relationships/hyperlink" Target="file:///D:\MTB7\Informationstechnik%20Labor\Doxygen%20QGroundControl\html\classHDDisplay.html" TargetMode="External"/><Relationship Id="rId22" Type="http://schemas.openxmlformats.org/officeDocument/2006/relationships/hyperlink" Target="file:///D:\MTB7\Informationstechnik%20Labor\Doxygen%20QGroundControl\html\classQGCToolBa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195736" y="241057"/>
            <a:ext cx="4536504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u="sng" dirty="0" err="1" smtClean="0"/>
              <a:t>Mind-Map</a:t>
            </a:r>
            <a:r>
              <a:rPr lang="de-DE" sz="2400" b="1" u="sng" dirty="0" smtClean="0"/>
              <a:t>: Programmaufbau</a:t>
            </a:r>
          </a:p>
          <a:p>
            <a:pPr algn="ctr"/>
            <a:r>
              <a:rPr lang="de-DE" sz="2400" b="1" u="sng" dirty="0" smtClean="0"/>
              <a:t>Übersicht über relevante Klassen</a:t>
            </a:r>
            <a:endParaRPr lang="de-DE" sz="1600" b="1" u="sng" dirty="0"/>
          </a:p>
        </p:txBody>
      </p:sp>
      <p:sp>
        <p:nvSpPr>
          <p:cNvPr id="5" name="Textfeld 4"/>
          <p:cNvSpPr txBox="1"/>
          <p:nvPr/>
        </p:nvSpPr>
        <p:spPr>
          <a:xfrm>
            <a:off x="2976149" y="2805711"/>
            <a:ext cx="2952328" cy="523220"/>
          </a:xfrm>
          <a:prstGeom prst="rect">
            <a:avLst/>
          </a:prstGeom>
          <a:solidFill>
            <a:srgbClr val="FF3300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err="1" smtClean="0"/>
              <a:t>QGroundControl</a:t>
            </a:r>
            <a:endParaRPr lang="de-DE" sz="3600" b="1" dirty="0" smtClean="0"/>
          </a:p>
        </p:txBody>
      </p:sp>
      <p:sp>
        <p:nvSpPr>
          <p:cNvPr id="6" name="Textfeld 5"/>
          <p:cNvSpPr txBox="1"/>
          <p:nvPr/>
        </p:nvSpPr>
        <p:spPr>
          <a:xfrm>
            <a:off x="2381035" y="1515247"/>
            <a:ext cx="1800200" cy="646331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Darstellung/</a:t>
            </a:r>
          </a:p>
          <a:p>
            <a:r>
              <a:rPr lang="de-DE" dirty="0" smtClean="0"/>
              <a:t>Visualisierung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742441" y="1669290"/>
            <a:ext cx="1800200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Kommunikation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381035" y="4080991"/>
            <a:ext cx="1800200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Hauptprogramm</a:t>
            </a:r>
            <a:endParaRPr lang="de-DE" dirty="0"/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3264181" y="3328931"/>
            <a:ext cx="0" cy="7524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3264181" y="2160977"/>
            <a:ext cx="0" cy="6373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5496428" y="2038623"/>
            <a:ext cx="0" cy="75965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7050920" y="2465678"/>
            <a:ext cx="1872207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2"/>
              </a:rPr>
              <a:t>SerialLink</a:t>
            </a:r>
            <a:endParaRPr lang="de-DE" sz="1100" dirty="0"/>
          </a:p>
        </p:txBody>
      </p:sp>
      <p:sp>
        <p:nvSpPr>
          <p:cNvPr id="21" name="Textfeld 20"/>
          <p:cNvSpPr txBox="1"/>
          <p:nvPr/>
        </p:nvSpPr>
        <p:spPr>
          <a:xfrm>
            <a:off x="7050921" y="2805310"/>
            <a:ext cx="1872205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3"/>
              </a:rPr>
              <a:t>XbeeLinkInterface</a:t>
            </a:r>
            <a:endParaRPr lang="de-DE" sz="1100" dirty="0"/>
          </a:p>
        </p:txBody>
      </p:sp>
      <p:sp>
        <p:nvSpPr>
          <p:cNvPr id="22" name="Textfeld 21"/>
          <p:cNvSpPr txBox="1"/>
          <p:nvPr/>
        </p:nvSpPr>
        <p:spPr>
          <a:xfrm>
            <a:off x="4547352" y="5234122"/>
            <a:ext cx="1872207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4"/>
              </a:rPr>
              <a:t>QGCGoogleEarthView</a:t>
            </a:r>
            <a:endParaRPr lang="de-DE" sz="1100" dirty="0"/>
          </a:p>
        </p:txBody>
      </p:sp>
      <p:sp>
        <p:nvSpPr>
          <p:cNvPr id="23" name="Textfeld 22"/>
          <p:cNvSpPr txBox="1"/>
          <p:nvPr/>
        </p:nvSpPr>
        <p:spPr>
          <a:xfrm>
            <a:off x="7050919" y="3165350"/>
            <a:ext cx="1872209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5"/>
              </a:rPr>
              <a:t>XMLCommProtocolWidget</a:t>
            </a:r>
            <a:endParaRPr lang="de-DE" sz="1100" dirty="0"/>
          </a:p>
        </p:txBody>
      </p:sp>
      <p:sp>
        <p:nvSpPr>
          <p:cNvPr id="24" name="Textfeld 23"/>
          <p:cNvSpPr txBox="1"/>
          <p:nvPr/>
        </p:nvSpPr>
        <p:spPr>
          <a:xfrm>
            <a:off x="7050918" y="3527057"/>
            <a:ext cx="1872207" cy="60016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6"/>
              </a:rPr>
              <a:t>MAVLinkGen</a:t>
            </a:r>
            <a:endParaRPr lang="de-DE" sz="1100" dirty="0" smtClean="0"/>
          </a:p>
          <a:p>
            <a:r>
              <a:rPr lang="en-US" sz="1100" dirty="0"/>
              <a:t>The main application and management class </a:t>
            </a:r>
            <a:endParaRPr lang="de-DE" sz="1100" dirty="0"/>
          </a:p>
        </p:txBody>
      </p:sp>
      <p:sp>
        <p:nvSpPr>
          <p:cNvPr id="25" name="Textfeld 24"/>
          <p:cNvSpPr txBox="1"/>
          <p:nvPr/>
        </p:nvSpPr>
        <p:spPr>
          <a:xfrm>
            <a:off x="7035008" y="5151022"/>
            <a:ext cx="1872202" cy="60016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7"/>
              </a:rPr>
              <a:t>MAVLinkXMLParser</a:t>
            </a:r>
            <a:endParaRPr lang="de-DE" sz="1100" dirty="0" smtClean="0"/>
          </a:p>
          <a:p>
            <a:r>
              <a:rPr lang="pt-BR" sz="1100" dirty="0"/>
              <a:t>MAVLink micro air vehicle protocol generator </a:t>
            </a:r>
            <a:endParaRPr lang="de-DE" sz="1100" dirty="0"/>
          </a:p>
        </p:txBody>
      </p:sp>
      <p:sp>
        <p:nvSpPr>
          <p:cNvPr id="26" name="Textfeld 25"/>
          <p:cNvSpPr txBox="1"/>
          <p:nvPr/>
        </p:nvSpPr>
        <p:spPr>
          <a:xfrm>
            <a:off x="7050921" y="2085230"/>
            <a:ext cx="1872207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8"/>
              </a:rPr>
              <a:t>SerialInterface</a:t>
            </a:r>
            <a:endParaRPr lang="de-DE" sz="1100" dirty="0"/>
          </a:p>
        </p:txBody>
      </p:sp>
      <p:sp>
        <p:nvSpPr>
          <p:cNvPr id="28" name="Textfeld 27"/>
          <p:cNvSpPr txBox="1"/>
          <p:nvPr/>
        </p:nvSpPr>
        <p:spPr>
          <a:xfrm>
            <a:off x="7044890" y="4268663"/>
            <a:ext cx="1872203" cy="769441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9"/>
              </a:rPr>
              <a:t>MAVLinkProtocol</a:t>
            </a:r>
            <a:endParaRPr lang="de-DE" sz="1100" dirty="0" smtClean="0"/>
          </a:p>
          <a:p>
            <a:r>
              <a:rPr lang="de-DE" sz="1100" dirty="0" err="1"/>
              <a:t>MAVLink</a:t>
            </a:r>
            <a:r>
              <a:rPr lang="de-DE" sz="1100" dirty="0"/>
              <a:t> </a:t>
            </a:r>
            <a:r>
              <a:rPr lang="de-DE" sz="1100" dirty="0" err="1"/>
              <a:t>micro</a:t>
            </a:r>
            <a:r>
              <a:rPr lang="de-DE" sz="1100" dirty="0"/>
              <a:t> </a:t>
            </a:r>
            <a:r>
              <a:rPr lang="de-DE" sz="1100" dirty="0" err="1"/>
              <a:t>air</a:t>
            </a:r>
            <a:r>
              <a:rPr lang="de-DE" sz="1100" dirty="0"/>
              <a:t> </a:t>
            </a:r>
            <a:r>
              <a:rPr lang="de-DE" sz="1100" dirty="0" err="1"/>
              <a:t>vehicle</a:t>
            </a:r>
            <a:r>
              <a:rPr lang="de-DE" sz="1100" dirty="0"/>
              <a:t> </a:t>
            </a:r>
            <a:r>
              <a:rPr lang="de-DE" sz="1100" dirty="0" err="1"/>
              <a:t>protocol</a:t>
            </a:r>
            <a:r>
              <a:rPr lang="de-DE" sz="1100" dirty="0"/>
              <a:t> </a:t>
            </a:r>
            <a:r>
              <a:rPr lang="de-DE" sz="1100" dirty="0" err="1"/>
              <a:t>reference</a:t>
            </a:r>
            <a:r>
              <a:rPr lang="de-DE" sz="1100" dirty="0"/>
              <a:t> </a:t>
            </a:r>
            <a:r>
              <a:rPr lang="de-DE" sz="1100" dirty="0" err="1"/>
              <a:t>implementation</a:t>
            </a:r>
            <a:r>
              <a:rPr lang="de-DE" sz="1100" dirty="0"/>
              <a:t> </a:t>
            </a:r>
          </a:p>
        </p:txBody>
      </p:sp>
      <p:cxnSp>
        <p:nvCxnSpPr>
          <p:cNvPr id="1027" name="Gerade Verbindung mit Pfeil 1026"/>
          <p:cNvCxnSpPr/>
          <p:nvPr/>
        </p:nvCxnSpPr>
        <p:spPr>
          <a:xfrm>
            <a:off x="7083895" y="1877367"/>
            <a:ext cx="307021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/>
          <p:nvPr/>
        </p:nvCxnSpPr>
        <p:spPr>
          <a:xfrm>
            <a:off x="6722182" y="1845280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feld 81"/>
          <p:cNvSpPr txBox="1"/>
          <p:nvPr/>
        </p:nvSpPr>
        <p:spPr>
          <a:xfrm>
            <a:off x="4547352" y="3457028"/>
            <a:ext cx="1872207" cy="60016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10"/>
              </a:rPr>
              <a:t>QGCCore</a:t>
            </a:r>
            <a:endParaRPr lang="de-DE" sz="1100" dirty="0" smtClean="0"/>
          </a:p>
          <a:p>
            <a:r>
              <a:rPr lang="en-US" sz="1100" dirty="0"/>
              <a:t>The main application and management class </a:t>
            </a:r>
            <a:endParaRPr lang="de-DE" sz="1100" dirty="0"/>
          </a:p>
        </p:txBody>
      </p:sp>
      <p:sp>
        <p:nvSpPr>
          <p:cNvPr id="83" name="Textfeld 82"/>
          <p:cNvSpPr txBox="1"/>
          <p:nvPr/>
        </p:nvSpPr>
        <p:spPr>
          <a:xfrm>
            <a:off x="4557410" y="4514042"/>
            <a:ext cx="1862150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>
                <a:hlinkClick r:id="rId11"/>
              </a:rPr>
              <a:t>QGCDataPlot2D</a:t>
            </a:r>
            <a:endParaRPr lang="de-DE" sz="1100" dirty="0"/>
          </a:p>
        </p:txBody>
      </p:sp>
      <p:sp>
        <p:nvSpPr>
          <p:cNvPr id="84" name="Textfeld 83"/>
          <p:cNvSpPr txBox="1"/>
          <p:nvPr/>
        </p:nvSpPr>
        <p:spPr>
          <a:xfrm>
            <a:off x="4547352" y="4155988"/>
            <a:ext cx="1872208" cy="269149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12"/>
              </a:rPr>
              <a:t>QGCConfigView</a:t>
            </a:r>
            <a:endParaRPr lang="de-DE" sz="1100" dirty="0"/>
          </a:p>
        </p:txBody>
      </p:sp>
      <p:sp>
        <p:nvSpPr>
          <p:cNvPr id="85" name="Textfeld 84"/>
          <p:cNvSpPr txBox="1"/>
          <p:nvPr/>
        </p:nvSpPr>
        <p:spPr>
          <a:xfrm>
            <a:off x="4557408" y="4874082"/>
            <a:ext cx="1862152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13"/>
              </a:rPr>
              <a:t>QGCFirmwareUpdateWidget</a:t>
            </a:r>
            <a:endParaRPr lang="de-DE" sz="1100" dirty="0"/>
          </a:p>
        </p:txBody>
      </p:sp>
      <p:sp>
        <p:nvSpPr>
          <p:cNvPr id="96" name="Textfeld 95"/>
          <p:cNvSpPr txBox="1"/>
          <p:nvPr/>
        </p:nvSpPr>
        <p:spPr>
          <a:xfrm>
            <a:off x="271925" y="1061477"/>
            <a:ext cx="1476163" cy="60016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14"/>
              </a:rPr>
              <a:t>HDDisplay</a:t>
            </a:r>
            <a:endParaRPr lang="de-DE" sz="1100" dirty="0" smtClean="0"/>
          </a:p>
          <a:p>
            <a:r>
              <a:rPr lang="de-DE" sz="1100" dirty="0"/>
              <a:t>Head Down Display </a:t>
            </a:r>
            <a:r>
              <a:rPr lang="de-DE" sz="1100" dirty="0" err="1"/>
              <a:t>Widget</a:t>
            </a:r>
            <a:r>
              <a:rPr lang="de-DE" sz="1100" dirty="0"/>
              <a:t> </a:t>
            </a:r>
          </a:p>
        </p:txBody>
      </p:sp>
      <p:sp>
        <p:nvSpPr>
          <p:cNvPr id="97" name="Textfeld 96"/>
          <p:cNvSpPr txBox="1"/>
          <p:nvPr/>
        </p:nvSpPr>
        <p:spPr>
          <a:xfrm>
            <a:off x="271925" y="1761927"/>
            <a:ext cx="1476163" cy="60016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smtClean="0">
                <a:hlinkClick r:id="rId15"/>
              </a:rPr>
              <a:t>HUD</a:t>
            </a:r>
            <a:endParaRPr lang="de-DE" sz="1100" dirty="0" smtClean="0"/>
          </a:p>
          <a:p>
            <a:r>
              <a:rPr lang="de-DE" sz="1100" dirty="0" smtClean="0"/>
              <a:t>Displays Head-</a:t>
            </a:r>
            <a:r>
              <a:rPr lang="de-DE" sz="1100" dirty="0" err="1" smtClean="0"/>
              <a:t>Up</a:t>
            </a:r>
            <a:r>
              <a:rPr lang="de-DE" sz="1100" dirty="0" smtClean="0"/>
              <a:t>-Display</a:t>
            </a:r>
          </a:p>
        </p:txBody>
      </p:sp>
      <p:sp>
        <p:nvSpPr>
          <p:cNvPr id="98" name="Textfeld 97"/>
          <p:cNvSpPr txBox="1"/>
          <p:nvPr/>
        </p:nvSpPr>
        <p:spPr>
          <a:xfrm>
            <a:off x="271925" y="2472829"/>
            <a:ext cx="1476163" cy="446276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16"/>
              </a:rPr>
              <a:t>MapWidget</a:t>
            </a:r>
            <a:r>
              <a:rPr lang="de-DE" sz="1100" dirty="0" smtClean="0"/>
              <a:t/>
            </a:r>
            <a:br>
              <a:rPr lang="de-DE" sz="1100" dirty="0" smtClean="0"/>
            </a:br>
            <a:r>
              <a:rPr lang="de-DE" sz="1100" dirty="0"/>
              <a:t>2D </a:t>
            </a:r>
            <a:r>
              <a:rPr lang="de-DE" sz="1100" dirty="0" err="1"/>
              <a:t>Moving</a:t>
            </a:r>
            <a:r>
              <a:rPr lang="de-DE" sz="1100" dirty="0"/>
              <a:t> </a:t>
            </a:r>
            <a:r>
              <a:rPr lang="de-DE" sz="1100" dirty="0" err="1"/>
              <a:t>map</a:t>
            </a:r>
            <a:r>
              <a:rPr lang="de-DE" sz="1100" dirty="0"/>
              <a:t> </a:t>
            </a:r>
          </a:p>
        </p:txBody>
      </p:sp>
      <p:cxnSp>
        <p:nvCxnSpPr>
          <p:cNvPr id="108" name="Gerade Verbindung mit Pfeil 107"/>
          <p:cNvCxnSpPr/>
          <p:nvPr/>
        </p:nvCxnSpPr>
        <p:spPr>
          <a:xfrm flipH="1">
            <a:off x="1744527" y="2045484"/>
            <a:ext cx="4579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mit Pfeil 108"/>
          <p:cNvCxnSpPr/>
          <p:nvPr/>
        </p:nvCxnSpPr>
        <p:spPr>
          <a:xfrm flipH="1">
            <a:off x="1746350" y="1292309"/>
            <a:ext cx="488842" cy="2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flipV="1">
            <a:off x="2195736" y="1295822"/>
            <a:ext cx="20406" cy="3595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feld 57"/>
          <p:cNvSpPr txBox="1"/>
          <p:nvPr/>
        </p:nvSpPr>
        <p:spPr>
          <a:xfrm>
            <a:off x="271925" y="3026182"/>
            <a:ext cx="1476163" cy="430887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17"/>
              </a:rPr>
              <a:t>LinechartPlot</a:t>
            </a:r>
            <a:endParaRPr lang="de-DE" sz="1100" dirty="0" smtClean="0"/>
          </a:p>
          <a:p>
            <a:r>
              <a:rPr lang="de-DE" sz="1100" dirty="0" smtClean="0"/>
              <a:t>Time Plot</a:t>
            </a:r>
            <a:endParaRPr lang="de-DE" sz="1100" dirty="0"/>
          </a:p>
        </p:txBody>
      </p:sp>
      <p:sp>
        <p:nvSpPr>
          <p:cNvPr id="62" name="Textfeld 61"/>
          <p:cNvSpPr txBox="1"/>
          <p:nvPr/>
        </p:nvSpPr>
        <p:spPr>
          <a:xfrm>
            <a:off x="276688" y="3971999"/>
            <a:ext cx="1471401" cy="60016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14"/>
              </a:rPr>
              <a:t>HDDisplay</a:t>
            </a:r>
            <a:endParaRPr lang="de-DE" sz="1100" dirty="0" smtClean="0"/>
          </a:p>
          <a:p>
            <a:r>
              <a:rPr lang="de-DE" sz="1100" dirty="0"/>
              <a:t>Head Down Display </a:t>
            </a:r>
            <a:r>
              <a:rPr lang="de-DE" sz="1100" dirty="0" err="1"/>
              <a:t>Widget</a:t>
            </a:r>
            <a:r>
              <a:rPr lang="de-DE" sz="1100" dirty="0"/>
              <a:t> </a:t>
            </a:r>
          </a:p>
        </p:txBody>
      </p:sp>
      <p:sp>
        <p:nvSpPr>
          <p:cNvPr id="65" name="Textfeld 64"/>
          <p:cNvSpPr txBox="1"/>
          <p:nvPr/>
        </p:nvSpPr>
        <p:spPr>
          <a:xfrm>
            <a:off x="7035415" y="5878433"/>
            <a:ext cx="1878358" cy="430887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18"/>
              </a:rPr>
              <a:t>QGCMAVLinkLogPlayer</a:t>
            </a:r>
            <a:endParaRPr lang="de-DE" sz="1100" dirty="0" smtClean="0"/>
          </a:p>
          <a:p>
            <a:r>
              <a:rPr lang="de-DE" sz="1100" dirty="0" err="1"/>
              <a:t>Replays</a:t>
            </a:r>
            <a:r>
              <a:rPr lang="de-DE" sz="1100" dirty="0"/>
              <a:t> </a:t>
            </a:r>
            <a:r>
              <a:rPr lang="de-DE" sz="1100" dirty="0" err="1"/>
              <a:t>MAVLink</a:t>
            </a:r>
            <a:r>
              <a:rPr lang="de-DE" sz="1100" dirty="0"/>
              <a:t> log </a:t>
            </a:r>
            <a:r>
              <a:rPr lang="de-DE" sz="1100" dirty="0" err="1"/>
              <a:t>files</a:t>
            </a:r>
            <a:r>
              <a:rPr lang="de-DE" sz="1100" dirty="0"/>
              <a:t> </a:t>
            </a:r>
          </a:p>
        </p:txBody>
      </p:sp>
      <p:sp>
        <p:nvSpPr>
          <p:cNvPr id="69" name="Textfeld 68"/>
          <p:cNvSpPr txBox="1"/>
          <p:nvPr/>
        </p:nvSpPr>
        <p:spPr>
          <a:xfrm>
            <a:off x="265970" y="3581508"/>
            <a:ext cx="1471035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19"/>
              </a:rPr>
              <a:t>PrimaryFlightDisplay</a:t>
            </a:r>
            <a:endParaRPr lang="de-DE" sz="1100" dirty="0"/>
          </a:p>
        </p:txBody>
      </p:sp>
      <p:sp>
        <p:nvSpPr>
          <p:cNvPr id="70" name="Textfeld 69"/>
          <p:cNvSpPr txBox="1"/>
          <p:nvPr/>
        </p:nvSpPr>
        <p:spPr>
          <a:xfrm>
            <a:off x="4547352" y="6274983"/>
            <a:ext cx="1872206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20"/>
              </a:rPr>
              <a:t>QGCVehicleConfig</a:t>
            </a:r>
            <a:endParaRPr lang="de-DE" sz="1100" dirty="0"/>
          </a:p>
        </p:txBody>
      </p:sp>
      <p:sp>
        <p:nvSpPr>
          <p:cNvPr id="73" name="Textfeld 72"/>
          <p:cNvSpPr txBox="1"/>
          <p:nvPr/>
        </p:nvSpPr>
        <p:spPr>
          <a:xfrm>
            <a:off x="4547353" y="5934020"/>
            <a:ext cx="1872208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21"/>
              </a:rPr>
              <a:t>QGCTextLabel</a:t>
            </a:r>
            <a:endParaRPr lang="de-DE" sz="1100" dirty="0"/>
          </a:p>
        </p:txBody>
      </p:sp>
      <p:sp>
        <p:nvSpPr>
          <p:cNvPr id="79" name="Textfeld 78"/>
          <p:cNvSpPr txBox="1"/>
          <p:nvPr/>
        </p:nvSpPr>
        <p:spPr>
          <a:xfrm>
            <a:off x="4547353" y="5594162"/>
            <a:ext cx="1872208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>
                <a:hlinkClick r:id="rId22"/>
              </a:rPr>
              <a:t>QGCToolBar</a:t>
            </a:r>
            <a:endParaRPr lang="de-DE" sz="1100" dirty="0"/>
          </a:p>
        </p:txBody>
      </p:sp>
      <p:sp>
        <p:nvSpPr>
          <p:cNvPr id="80" name="Textfeld 79"/>
          <p:cNvSpPr txBox="1"/>
          <p:nvPr/>
        </p:nvSpPr>
        <p:spPr>
          <a:xfrm>
            <a:off x="7050922" y="1708243"/>
            <a:ext cx="1872207" cy="26161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hlinkClick r:id="rId18"/>
              </a:rPr>
              <a:t>QGCMAVLinkLogPlayer</a:t>
            </a:r>
            <a:endParaRPr lang="de-DE" sz="1100" dirty="0"/>
          </a:p>
        </p:txBody>
      </p:sp>
      <p:cxnSp>
        <p:nvCxnSpPr>
          <p:cNvPr id="60" name="Gerade Verbindung mit Pfeil 59"/>
          <p:cNvCxnSpPr/>
          <p:nvPr/>
        </p:nvCxnSpPr>
        <p:spPr>
          <a:xfrm flipH="1">
            <a:off x="1737005" y="2712606"/>
            <a:ext cx="4579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 flipH="1">
            <a:off x="1737003" y="3722686"/>
            <a:ext cx="4579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H="1">
            <a:off x="1737004" y="3226187"/>
            <a:ext cx="4579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1751351" y="4293096"/>
            <a:ext cx="4579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H="1" flipV="1">
            <a:off x="2219251" y="1838412"/>
            <a:ext cx="16518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 flipV="1">
            <a:off x="4328094" y="3757112"/>
            <a:ext cx="10058" cy="29693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mit Pfeil 90"/>
          <p:cNvCxnSpPr/>
          <p:nvPr/>
        </p:nvCxnSpPr>
        <p:spPr>
          <a:xfrm>
            <a:off x="4328627" y="3757110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mit Pfeil 91"/>
          <p:cNvCxnSpPr/>
          <p:nvPr/>
        </p:nvCxnSpPr>
        <p:spPr>
          <a:xfrm>
            <a:off x="4328977" y="4299638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mit Pfeil 93"/>
          <p:cNvCxnSpPr/>
          <p:nvPr/>
        </p:nvCxnSpPr>
        <p:spPr>
          <a:xfrm>
            <a:off x="4338152" y="4638066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mit Pfeil 94"/>
          <p:cNvCxnSpPr/>
          <p:nvPr/>
        </p:nvCxnSpPr>
        <p:spPr>
          <a:xfrm>
            <a:off x="4338152" y="5004887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mit Pfeil 98"/>
          <p:cNvCxnSpPr/>
          <p:nvPr/>
        </p:nvCxnSpPr>
        <p:spPr>
          <a:xfrm>
            <a:off x="4328094" y="5364927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mit Pfeil 99"/>
          <p:cNvCxnSpPr/>
          <p:nvPr/>
        </p:nvCxnSpPr>
        <p:spPr>
          <a:xfrm>
            <a:off x="4338152" y="5724967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mit Pfeil 100"/>
          <p:cNvCxnSpPr/>
          <p:nvPr/>
        </p:nvCxnSpPr>
        <p:spPr>
          <a:xfrm>
            <a:off x="4328094" y="6062503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 Verbindung mit Pfeil 101"/>
          <p:cNvCxnSpPr/>
          <p:nvPr/>
        </p:nvCxnSpPr>
        <p:spPr>
          <a:xfrm>
            <a:off x="4328094" y="6405788"/>
            <a:ext cx="21925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102"/>
          <p:cNvCxnSpPr/>
          <p:nvPr/>
        </p:nvCxnSpPr>
        <p:spPr>
          <a:xfrm flipH="1" flipV="1">
            <a:off x="4172964" y="4277731"/>
            <a:ext cx="16518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03"/>
          <p:cNvCxnSpPr/>
          <p:nvPr/>
        </p:nvCxnSpPr>
        <p:spPr>
          <a:xfrm flipH="1" flipV="1">
            <a:off x="6720566" y="1196752"/>
            <a:ext cx="14518" cy="54457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H="1" flipV="1">
            <a:off x="6540141" y="1850157"/>
            <a:ext cx="16518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mit Pfeil 106"/>
          <p:cNvCxnSpPr/>
          <p:nvPr/>
        </p:nvCxnSpPr>
        <p:spPr>
          <a:xfrm>
            <a:off x="6735084" y="2921207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mit Pfeil 110"/>
          <p:cNvCxnSpPr/>
          <p:nvPr/>
        </p:nvCxnSpPr>
        <p:spPr>
          <a:xfrm>
            <a:off x="6729557" y="2210652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mit Pfeil 111"/>
          <p:cNvCxnSpPr/>
          <p:nvPr/>
        </p:nvCxnSpPr>
        <p:spPr>
          <a:xfrm>
            <a:off x="6725241" y="3290772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mit Pfeil 112"/>
          <p:cNvCxnSpPr/>
          <p:nvPr/>
        </p:nvCxnSpPr>
        <p:spPr>
          <a:xfrm>
            <a:off x="6720565" y="3789496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 Verbindung mit Pfeil 113"/>
          <p:cNvCxnSpPr/>
          <p:nvPr/>
        </p:nvCxnSpPr>
        <p:spPr>
          <a:xfrm>
            <a:off x="6731355" y="4613845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mit Pfeil 114"/>
          <p:cNvCxnSpPr/>
          <p:nvPr/>
        </p:nvCxnSpPr>
        <p:spPr>
          <a:xfrm>
            <a:off x="6723010" y="2589742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mit Pfeil 115"/>
          <p:cNvCxnSpPr/>
          <p:nvPr/>
        </p:nvCxnSpPr>
        <p:spPr>
          <a:xfrm>
            <a:off x="6731355" y="5463154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mit Pfeil 116"/>
          <p:cNvCxnSpPr/>
          <p:nvPr/>
        </p:nvCxnSpPr>
        <p:spPr>
          <a:xfrm>
            <a:off x="6735084" y="6093296"/>
            <a:ext cx="31566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mit Pfeil 117"/>
          <p:cNvCxnSpPr/>
          <p:nvPr/>
        </p:nvCxnSpPr>
        <p:spPr>
          <a:xfrm flipV="1">
            <a:off x="4463988" y="2460521"/>
            <a:ext cx="0" cy="3377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mit Pfeil 118"/>
          <p:cNvCxnSpPr/>
          <p:nvPr/>
        </p:nvCxnSpPr>
        <p:spPr>
          <a:xfrm flipH="1">
            <a:off x="1737002" y="4883047"/>
            <a:ext cx="4579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lussdiagramm: Verbindungsstelle 66"/>
          <p:cNvSpPr/>
          <p:nvPr/>
        </p:nvSpPr>
        <p:spPr>
          <a:xfrm>
            <a:off x="1540140" y="4825104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Flussdiagramm: Verbindungsstelle 119"/>
          <p:cNvSpPr/>
          <p:nvPr/>
        </p:nvSpPr>
        <p:spPr>
          <a:xfrm>
            <a:off x="1108092" y="4825650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1" name="Flussdiagramm: Verbindungsstelle 120"/>
          <p:cNvSpPr/>
          <p:nvPr/>
        </p:nvSpPr>
        <p:spPr>
          <a:xfrm>
            <a:off x="1324116" y="4822659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3" name="Gerade Verbindung mit Pfeil 122"/>
          <p:cNvCxnSpPr/>
          <p:nvPr/>
        </p:nvCxnSpPr>
        <p:spPr>
          <a:xfrm>
            <a:off x="4314974" y="6714924"/>
            <a:ext cx="242436" cy="299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Flussdiagramm: Verbindungsstelle 124"/>
          <p:cNvSpPr/>
          <p:nvPr/>
        </p:nvSpPr>
        <p:spPr>
          <a:xfrm>
            <a:off x="5076056" y="6651489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Flussdiagramm: Verbindungsstelle 125"/>
          <p:cNvSpPr/>
          <p:nvPr/>
        </p:nvSpPr>
        <p:spPr>
          <a:xfrm>
            <a:off x="4644008" y="6652035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Flussdiagramm: Verbindungsstelle 126"/>
          <p:cNvSpPr/>
          <p:nvPr/>
        </p:nvSpPr>
        <p:spPr>
          <a:xfrm>
            <a:off x="4860032" y="6649044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9" name="Gerade Verbindung mit Pfeil 128"/>
          <p:cNvCxnSpPr/>
          <p:nvPr/>
        </p:nvCxnSpPr>
        <p:spPr>
          <a:xfrm>
            <a:off x="6726108" y="6642465"/>
            <a:ext cx="31566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Flussdiagramm: Verbindungsstelle 129"/>
          <p:cNvSpPr/>
          <p:nvPr/>
        </p:nvSpPr>
        <p:spPr>
          <a:xfrm>
            <a:off x="7628966" y="6582976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1" name="Flussdiagramm: Verbindungsstelle 130"/>
          <p:cNvSpPr/>
          <p:nvPr/>
        </p:nvSpPr>
        <p:spPr>
          <a:xfrm>
            <a:off x="7196918" y="6583522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2" name="Flussdiagramm: Verbindungsstelle 131"/>
          <p:cNvSpPr/>
          <p:nvPr/>
        </p:nvSpPr>
        <p:spPr>
          <a:xfrm>
            <a:off x="7412942" y="6580531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4" name="Flussdiagramm: Verbindungsstelle 133"/>
          <p:cNvSpPr/>
          <p:nvPr/>
        </p:nvSpPr>
        <p:spPr>
          <a:xfrm>
            <a:off x="4620243" y="2319064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5" name="Flussdiagramm: Verbindungsstelle 134"/>
          <p:cNvSpPr/>
          <p:nvPr/>
        </p:nvSpPr>
        <p:spPr>
          <a:xfrm>
            <a:off x="4188195" y="2319610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6" name="Flussdiagramm: Verbindungsstelle 135"/>
          <p:cNvSpPr/>
          <p:nvPr/>
        </p:nvSpPr>
        <p:spPr>
          <a:xfrm>
            <a:off x="4404219" y="2316619"/>
            <a:ext cx="144016" cy="13175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Textfeld 86"/>
          <p:cNvSpPr txBox="1"/>
          <p:nvPr/>
        </p:nvSpPr>
        <p:spPr>
          <a:xfrm>
            <a:off x="7025480" y="511275"/>
            <a:ext cx="1872207" cy="1107996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de-DE" sz="1100" dirty="0" err="1" smtClean="0">
                <a:solidFill>
                  <a:prstClr val="black"/>
                </a:solidFill>
                <a:hlinkClick r:id="rId10"/>
              </a:rPr>
              <a:t>LinkInterface</a:t>
            </a:r>
            <a:endParaRPr lang="de-DE" sz="1100" dirty="0">
              <a:solidFill>
                <a:prstClr val="black"/>
              </a:solidFill>
            </a:endParaRPr>
          </a:p>
          <a:p>
            <a:r>
              <a:rPr lang="en-US" sz="1100" dirty="0" smtClean="0"/>
              <a:t>defines </a:t>
            </a:r>
            <a:r>
              <a:rPr lang="en-US" sz="1100" dirty="0"/>
              <a:t>the interface for all links used to communicate</a:t>
            </a:r>
          </a:p>
          <a:p>
            <a:r>
              <a:rPr lang="de-DE" sz="1100" dirty="0" err="1" smtClean="0"/>
              <a:t>with</a:t>
            </a:r>
            <a:r>
              <a:rPr lang="de-DE" sz="1100" dirty="0" smtClean="0"/>
              <a:t> </a:t>
            </a:r>
            <a:r>
              <a:rPr lang="de-DE" sz="1100" dirty="0" err="1"/>
              <a:t>the</a:t>
            </a:r>
            <a:r>
              <a:rPr lang="de-DE" sz="1100" dirty="0"/>
              <a:t> </a:t>
            </a:r>
            <a:r>
              <a:rPr lang="de-DE" sz="1100" dirty="0" err="1"/>
              <a:t>groundstation</a:t>
            </a:r>
            <a:r>
              <a:rPr lang="de-DE" sz="1100" dirty="0"/>
              <a:t> </a:t>
            </a:r>
            <a:r>
              <a:rPr lang="de-DE" sz="1100" dirty="0" err="1"/>
              <a:t>application</a:t>
            </a:r>
            <a:endParaRPr lang="de-DE" sz="1100" dirty="0"/>
          </a:p>
          <a:p>
            <a:endParaRPr lang="de-DE" sz="1100" dirty="0"/>
          </a:p>
        </p:txBody>
      </p:sp>
      <p:cxnSp>
        <p:nvCxnSpPr>
          <p:cNvPr id="88" name="Gerade Verbindung mit Pfeil 87"/>
          <p:cNvCxnSpPr/>
          <p:nvPr/>
        </p:nvCxnSpPr>
        <p:spPr>
          <a:xfrm>
            <a:off x="6732240" y="1215802"/>
            <a:ext cx="31938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02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Bildschirmpräsentation (4:3)</PresentationFormat>
  <Paragraphs>42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Harry Immler</dc:creator>
  <cp:lastModifiedBy>Harry Immler</cp:lastModifiedBy>
  <cp:revision>1</cp:revision>
  <dcterms:created xsi:type="dcterms:W3CDTF">2013-12-18T14:41:50Z</dcterms:created>
  <dcterms:modified xsi:type="dcterms:W3CDTF">2013-12-18T14:42:07Z</dcterms:modified>
</cp:coreProperties>
</file>