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6858000" cy="9144000"/>
  <p:defaultTextStyle>
    <a:defPPr>
      <a:defRPr lang="de-DE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>
        <p:scale>
          <a:sx n="33" d="100"/>
          <a:sy n="33" d="100"/>
        </p:scale>
        <p:origin x="-30" y="312"/>
      </p:cViewPr>
      <p:guideLst>
        <p:guide orient="horz" pos="13483"/>
        <p:guide pos="9537"/>
      </p:guideLst>
    </p:cSldViewPr>
  </p:slideViewPr>
  <p:notesTextViewPr>
    <p:cViewPr>
      <p:scale>
        <a:sx n="150" d="100"/>
        <a:sy n="150" d="100"/>
      </p:scale>
      <p:origin x="0" y="12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375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159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425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999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92320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51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00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4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9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19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36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4" cy="3652597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99" y="1714329"/>
            <a:ext cx="19934317" cy="3652597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70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504DA-E474-492A-BDC3-EFCFFF535137}" type="datetimeFigureOut">
              <a:rPr lang="de-DE" smtClean="0"/>
              <a:t>18.12.2013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6F8E9-32E2-48E7-B929-54B61A08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50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0896463" y="4692016"/>
            <a:ext cx="7560840" cy="1446550"/>
          </a:xfrm>
          <a:prstGeom prst="rect">
            <a:avLst/>
          </a:prstGeom>
          <a:solidFill>
            <a:srgbClr val="FF000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Daten über Funkverbindung im </a:t>
            </a:r>
            <a:r>
              <a:rPr lang="de-DE" sz="4400" dirty="0" err="1" smtClean="0"/>
              <a:t>MAVLink</a:t>
            </a:r>
            <a:r>
              <a:rPr lang="de-DE" sz="4400" dirty="0" smtClean="0"/>
              <a:t>-Format</a:t>
            </a:r>
            <a:endParaRPr lang="de-DE" sz="4400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12182500" y="13547123"/>
            <a:ext cx="5243208" cy="2985433"/>
          </a:xfrm>
          <a:prstGeom prst="rect">
            <a:avLst/>
          </a:prstGeom>
          <a:solidFill>
            <a:schemeClr val="accent1">
              <a:alpha val="50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ProtocollInterface.h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getReceivedPakagecount</a:t>
            </a:r>
            <a:r>
              <a:rPr lang="de-DE" sz="2400" dirty="0" smtClean="0"/>
              <a:t> 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getPassingErrorCount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receiveBytes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LinkStationChanged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…………………</a:t>
            </a:r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14470810" y="6138566"/>
            <a:ext cx="0" cy="1872208"/>
          </a:xfrm>
          <a:prstGeom prst="straightConnector1">
            <a:avLst/>
          </a:prstGeom>
          <a:ln w="635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14470810" y="6642622"/>
            <a:ext cx="3261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Verbindung Kommunikationskanal</a:t>
            </a:r>
            <a:endParaRPr lang="de-DE" sz="2400" dirty="0"/>
          </a:p>
        </p:txBody>
      </p:sp>
      <p:sp>
        <p:nvSpPr>
          <p:cNvPr id="16" name="Textfeld 15"/>
          <p:cNvSpPr txBox="1"/>
          <p:nvPr/>
        </p:nvSpPr>
        <p:spPr>
          <a:xfrm>
            <a:off x="12203962" y="8010774"/>
            <a:ext cx="5187194" cy="4248472"/>
          </a:xfrm>
          <a:prstGeom prst="rect">
            <a:avLst/>
          </a:prstGeom>
          <a:solidFill>
            <a:schemeClr val="accent1">
              <a:alpha val="50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LinkInterface.h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/>
              <a:t>c</a:t>
            </a:r>
            <a:r>
              <a:rPr lang="de-DE" sz="2400" dirty="0" err="1" smtClean="0"/>
              <a:t>onnect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/>
              <a:t>g</a:t>
            </a:r>
            <a:r>
              <a:rPr lang="de-DE" sz="2400" dirty="0" err="1" smtClean="0"/>
              <a:t>et</a:t>
            </a:r>
            <a:r>
              <a:rPr lang="de-DE" sz="2400" dirty="0" smtClean="0"/>
              <a:t> </a:t>
            </a:r>
            <a:r>
              <a:rPr lang="de-DE" sz="2400" dirty="0" err="1" smtClean="0"/>
              <a:t>name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/>
              <a:t>g</a:t>
            </a:r>
            <a:r>
              <a:rPr lang="de-DE" sz="2400" dirty="0" err="1" smtClean="0"/>
              <a:t>etID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isFullDuplex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getNominalDataRate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isConnected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LinkQuality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getmaxUpstream</a:t>
            </a: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…………......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719581" y="10376871"/>
            <a:ext cx="5243208" cy="4154984"/>
          </a:xfrm>
          <a:prstGeom prst="rect">
            <a:avLst/>
          </a:prstGeom>
          <a:solidFill>
            <a:schemeClr val="accent1">
              <a:alpha val="50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LinkManager.h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connectAll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newLink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linkremoved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ListLink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ListProtocolls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addProtocoll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addLink</a:t>
            </a:r>
            <a:r>
              <a:rPr lang="de-DE" sz="2400" smtClean="0"/>
              <a:t>()</a:t>
            </a: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…………......</a:t>
            </a:r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</p:txBody>
      </p:sp>
      <p:cxnSp>
        <p:nvCxnSpPr>
          <p:cNvPr id="18" name="Gerade Verbindung mit Pfeil 17"/>
          <p:cNvCxnSpPr/>
          <p:nvPr/>
        </p:nvCxnSpPr>
        <p:spPr>
          <a:xfrm flipH="1">
            <a:off x="9956123" y="11308626"/>
            <a:ext cx="2248952" cy="0"/>
          </a:xfrm>
          <a:prstGeom prst="straightConnector1">
            <a:avLst/>
          </a:prstGeom>
          <a:ln w="635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9956123" y="14075926"/>
            <a:ext cx="2248952" cy="0"/>
          </a:xfrm>
          <a:prstGeom prst="straightConnector1">
            <a:avLst/>
          </a:prstGeom>
          <a:ln w="635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12120383" y="19268412"/>
            <a:ext cx="5243208" cy="4154984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MAVLinkProtocoll.h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getName</a:t>
            </a:r>
            <a:r>
              <a:rPr lang="de-DE" sz="2400" dirty="0" smtClean="0"/>
              <a:t> 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getComponendID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getHeartBeatRate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receiveBytes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sendBytes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sendHeartBeatRate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messageReceived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…………………</a:t>
            </a: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</p:txBody>
      </p:sp>
      <p:sp>
        <p:nvSpPr>
          <p:cNvPr id="23" name="Textfeld 22"/>
          <p:cNvSpPr txBox="1"/>
          <p:nvPr/>
        </p:nvSpPr>
        <p:spPr>
          <a:xfrm>
            <a:off x="12121352" y="25230428"/>
            <a:ext cx="5243208" cy="4093428"/>
          </a:xfrm>
          <a:prstGeom prst="rect">
            <a:avLst/>
          </a:prstGeom>
          <a:solidFill>
            <a:srgbClr val="92D05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smtClean="0"/>
              <a:t>U</a:t>
            </a:r>
            <a:r>
              <a:rPr lang="de-DE" sz="4400" u="sng" dirty="0"/>
              <a:t>A</a:t>
            </a:r>
            <a:r>
              <a:rPr lang="de-DE" sz="4400" u="sng" dirty="0" smtClean="0"/>
              <a:t>S-</a:t>
            </a:r>
            <a:r>
              <a:rPr lang="de-DE" sz="4400" u="sng" dirty="0" err="1" smtClean="0"/>
              <a:t>Interface.h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getUASName</a:t>
            </a:r>
            <a:r>
              <a:rPr lang="de-DE" sz="2400" dirty="0" smtClean="0"/>
              <a:t> 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getShortState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getCommunicationStatus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getWaypointManager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getLinks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getlocal</a:t>
            </a:r>
            <a:r>
              <a:rPr lang="de-DE" sz="2400" dirty="0" smtClean="0"/>
              <a:t>(X)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/>
              <a:t>s</a:t>
            </a:r>
            <a:r>
              <a:rPr lang="de-DE" sz="2400" dirty="0" err="1" smtClean="0"/>
              <a:t>etlocal</a:t>
            </a:r>
            <a:r>
              <a:rPr lang="de-DE" sz="2400" dirty="0" smtClean="0"/>
              <a:t>(X)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messageReceived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…………………</a:t>
            </a:r>
            <a:endParaRPr lang="de-DE" sz="2400" dirty="0"/>
          </a:p>
        </p:txBody>
      </p:sp>
      <p:sp>
        <p:nvSpPr>
          <p:cNvPr id="26" name="Textfeld 25"/>
          <p:cNvSpPr txBox="1"/>
          <p:nvPr/>
        </p:nvSpPr>
        <p:spPr>
          <a:xfrm>
            <a:off x="13513850" y="17746431"/>
            <a:ext cx="155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p</a:t>
            </a:r>
            <a:r>
              <a:rPr lang="de-DE" sz="2800" dirty="0" err="1" smtClean="0"/>
              <a:t>ublic</a:t>
            </a:r>
            <a:endParaRPr lang="de-DE" sz="2800" dirty="0"/>
          </a:p>
        </p:txBody>
      </p:sp>
      <p:cxnSp>
        <p:nvCxnSpPr>
          <p:cNvPr id="28" name="Gerade Verbindung mit Pfeil 27"/>
          <p:cNvCxnSpPr/>
          <p:nvPr/>
        </p:nvCxnSpPr>
        <p:spPr>
          <a:xfrm flipH="1" flipV="1">
            <a:off x="14666800" y="16532556"/>
            <a:ext cx="31398" cy="2735858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>
            <a:stCxn id="22" idx="2"/>
            <a:endCxn id="23" idx="0"/>
          </p:cNvCxnSpPr>
          <p:nvPr/>
        </p:nvCxnSpPr>
        <p:spPr>
          <a:xfrm>
            <a:off x="14741987" y="23423396"/>
            <a:ext cx="969" cy="1807032"/>
          </a:xfrm>
          <a:prstGeom prst="straightConnector1">
            <a:avLst/>
          </a:prstGeom>
          <a:ln w="635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12045196" y="31169535"/>
            <a:ext cx="5243208" cy="4093428"/>
          </a:xfrm>
          <a:prstGeom prst="rect">
            <a:avLst/>
          </a:prstGeom>
          <a:solidFill>
            <a:srgbClr val="92D05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UAS.h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getUASID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getPitch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getRoll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setRoll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setPitch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getBatteryStatus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sendMessage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err="1" smtClean="0"/>
              <a:t>getyaw</a:t>
            </a:r>
            <a:r>
              <a:rPr lang="de-DE" sz="2400" dirty="0" smtClean="0"/>
              <a:t>()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dirty="0" smtClean="0"/>
              <a:t>…………………</a:t>
            </a:r>
            <a:endParaRPr lang="de-DE" sz="2400" dirty="0"/>
          </a:p>
        </p:txBody>
      </p:sp>
      <p:cxnSp>
        <p:nvCxnSpPr>
          <p:cNvPr id="35" name="Gerade Verbindung mit Pfeil 34"/>
          <p:cNvCxnSpPr/>
          <p:nvPr/>
        </p:nvCxnSpPr>
        <p:spPr>
          <a:xfrm flipV="1">
            <a:off x="14786296" y="29303129"/>
            <a:ext cx="11263" cy="1866406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14761541" y="29944741"/>
            <a:ext cx="155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p</a:t>
            </a:r>
            <a:r>
              <a:rPr lang="de-DE" sz="2800" dirty="0" err="1" smtClean="0"/>
              <a:t>ublic</a:t>
            </a:r>
            <a:endParaRPr lang="de-DE" sz="2800" dirty="0"/>
          </a:p>
        </p:txBody>
      </p:sp>
      <p:sp>
        <p:nvSpPr>
          <p:cNvPr id="37" name="Textfeld 36"/>
          <p:cNvSpPr txBox="1"/>
          <p:nvPr/>
        </p:nvSpPr>
        <p:spPr>
          <a:xfrm>
            <a:off x="12177170" y="37852312"/>
            <a:ext cx="5243208" cy="4093428"/>
          </a:xfrm>
          <a:prstGeom prst="rect">
            <a:avLst/>
          </a:prstGeom>
          <a:solidFill>
            <a:srgbClr val="FFFF0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PrimaryFlightConrol.h</a:t>
            </a:r>
            <a:endParaRPr lang="de-DE" sz="3600" u="sng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r>
              <a:rPr lang="de-DE" sz="2400" dirty="0" smtClean="0"/>
              <a:t>       </a:t>
            </a:r>
            <a:r>
              <a:rPr lang="de-DE" sz="3200" dirty="0" smtClean="0">
                <a:solidFill>
                  <a:schemeClr val="accent6"/>
                </a:solidFill>
              </a:rPr>
              <a:t>update Attitude </a:t>
            </a:r>
          </a:p>
          <a:p>
            <a:r>
              <a:rPr lang="de-DE" sz="3200" dirty="0">
                <a:solidFill>
                  <a:schemeClr val="accent6"/>
                </a:solidFill>
              </a:rPr>
              <a:t> </a:t>
            </a:r>
            <a:r>
              <a:rPr lang="de-DE" sz="3200" dirty="0" smtClean="0">
                <a:solidFill>
                  <a:schemeClr val="accent6"/>
                </a:solidFill>
              </a:rPr>
              <a:t>    (</a:t>
            </a:r>
            <a:r>
              <a:rPr lang="de-DE" sz="3200" dirty="0" err="1" smtClean="0">
                <a:solidFill>
                  <a:schemeClr val="accent6"/>
                </a:solidFill>
              </a:rPr>
              <a:t>uas</a:t>
            </a:r>
            <a:r>
              <a:rPr lang="de-DE" sz="3200" dirty="0" smtClean="0">
                <a:solidFill>
                  <a:schemeClr val="accent6"/>
                </a:solidFill>
              </a:rPr>
              <a:t>, roll, </a:t>
            </a:r>
            <a:r>
              <a:rPr lang="de-DE" sz="3200" dirty="0" err="1" smtClean="0">
                <a:solidFill>
                  <a:schemeClr val="accent6"/>
                </a:solidFill>
              </a:rPr>
              <a:t>pitch</a:t>
            </a:r>
            <a:r>
              <a:rPr lang="de-DE" sz="3200" dirty="0" smtClean="0">
                <a:solidFill>
                  <a:schemeClr val="accent6"/>
                </a:solidFill>
              </a:rPr>
              <a:t>, </a:t>
            </a:r>
            <a:r>
              <a:rPr lang="de-DE" sz="3200" dirty="0" err="1" smtClean="0">
                <a:solidFill>
                  <a:schemeClr val="accent6"/>
                </a:solidFill>
              </a:rPr>
              <a:t>yaw</a:t>
            </a:r>
            <a:r>
              <a:rPr lang="de-DE" sz="3200" dirty="0" smtClean="0">
                <a:solidFill>
                  <a:schemeClr val="accent6"/>
                </a:solidFill>
              </a:rPr>
              <a:t>,</a:t>
            </a:r>
          </a:p>
          <a:p>
            <a:r>
              <a:rPr lang="de-DE" sz="3200" dirty="0">
                <a:solidFill>
                  <a:schemeClr val="accent6"/>
                </a:solidFill>
              </a:rPr>
              <a:t> </a:t>
            </a:r>
            <a:r>
              <a:rPr lang="de-DE" sz="3200" dirty="0" smtClean="0">
                <a:solidFill>
                  <a:schemeClr val="accent6"/>
                </a:solidFill>
              </a:rPr>
              <a:t>    </a:t>
            </a:r>
            <a:r>
              <a:rPr lang="de-DE" sz="3200" dirty="0" err="1" smtClean="0">
                <a:solidFill>
                  <a:schemeClr val="accent6"/>
                </a:solidFill>
              </a:rPr>
              <a:t>timestamp</a:t>
            </a:r>
            <a:r>
              <a:rPr lang="de-DE" sz="3200" dirty="0">
                <a:solidFill>
                  <a:schemeClr val="accent6"/>
                </a:solidFill>
              </a:rPr>
              <a:t>)</a:t>
            </a:r>
            <a:endParaRPr lang="de-DE" sz="3200" dirty="0" smtClean="0">
              <a:solidFill>
                <a:schemeClr val="accent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</p:txBody>
      </p:sp>
      <p:cxnSp>
        <p:nvCxnSpPr>
          <p:cNvPr id="25" name="Gerade Verbindung mit Pfeil 24"/>
          <p:cNvCxnSpPr>
            <a:endCxn id="37" idx="0"/>
          </p:cNvCxnSpPr>
          <p:nvPr/>
        </p:nvCxnSpPr>
        <p:spPr>
          <a:xfrm>
            <a:off x="14795073" y="35263196"/>
            <a:ext cx="3701" cy="2589116"/>
          </a:xfrm>
          <a:prstGeom prst="straightConnector1">
            <a:avLst/>
          </a:prstGeom>
          <a:ln w="635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4750417" y="37852312"/>
            <a:ext cx="5243208" cy="4093428"/>
          </a:xfrm>
          <a:prstGeom prst="rect">
            <a:avLst/>
          </a:prstGeom>
          <a:solidFill>
            <a:srgbClr val="FFFF0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HDDisplay.h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</p:txBody>
      </p:sp>
      <p:sp>
        <p:nvSpPr>
          <p:cNvPr id="30" name="Textfeld 29"/>
          <p:cNvSpPr txBox="1"/>
          <p:nvPr/>
        </p:nvSpPr>
        <p:spPr>
          <a:xfrm>
            <a:off x="19252235" y="37896949"/>
            <a:ext cx="5243208" cy="4093428"/>
          </a:xfrm>
          <a:prstGeom prst="rect">
            <a:avLst/>
          </a:prstGeom>
          <a:solidFill>
            <a:srgbClr val="FFFF00">
              <a:alpha val="50000"/>
            </a:srgb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4400" u="sng" dirty="0" err="1" smtClean="0"/>
              <a:t>HUD.h</a:t>
            </a:r>
            <a:endParaRPr lang="de-DE" sz="4400" u="sng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  <a:p>
            <a:pPr marL="457200" indent="-457200">
              <a:buFont typeface="Arial" pitchFamily="34" charset="0"/>
              <a:buChar char="•"/>
            </a:pPr>
            <a:endParaRPr lang="de-DE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de-DE" sz="2400" dirty="0"/>
          </a:p>
        </p:txBody>
      </p:sp>
      <p:sp>
        <p:nvSpPr>
          <p:cNvPr id="14" name="Textfeld 13"/>
          <p:cNvSpPr txBox="1"/>
          <p:nvPr/>
        </p:nvSpPr>
        <p:spPr>
          <a:xfrm>
            <a:off x="1648637" y="1170014"/>
            <a:ext cx="269111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800" b="1" dirty="0"/>
              <a:t>Struktur der Datenkommunikation von</a:t>
            </a:r>
          </a:p>
          <a:p>
            <a:pPr algn="ctr"/>
            <a:r>
              <a:rPr lang="de-DE" sz="8800" b="1" dirty="0"/>
              <a:t> </a:t>
            </a:r>
            <a:r>
              <a:rPr lang="de-DE" sz="8800" b="1" dirty="0" err="1" smtClean="0"/>
              <a:t>QGroundControl</a:t>
            </a:r>
            <a:r>
              <a:rPr lang="de-DE" sz="8800" b="1" dirty="0" smtClean="0"/>
              <a:t> </a:t>
            </a:r>
            <a:endParaRPr lang="de-DE" sz="8800" b="1" dirty="0"/>
          </a:p>
        </p:txBody>
      </p:sp>
      <p:cxnSp>
        <p:nvCxnSpPr>
          <p:cNvPr id="29" name="Gerade Verbindung 28"/>
          <p:cNvCxnSpPr/>
          <p:nvPr/>
        </p:nvCxnSpPr>
        <p:spPr>
          <a:xfrm>
            <a:off x="1836509" y="36813974"/>
            <a:ext cx="2012734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endCxn id="27" idx="0"/>
          </p:cNvCxnSpPr>
          <p:nvPr/>
        </p:nvCxnSpPr>
        <p:spPr>
          <a:xfrm>
            <a:off x="7356603" y="36813974"/>
            <a:ext cx="15418" cy="1038338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>
            <a:off x="21963849" y="36780846"/>
            <a:ext cx="0" cy="110033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/>
          <p:nvPr/>
        </p:nvCxnSpPr>
        <p:spPr>
          <a:xfrm>
            <a:off x="1864567" y="36796612"/>
            <a:ext cx="0" cy="90210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lussdiagramm: Verbindungsstelle 49"/>
          <p:cNvSpPr/>
          <p:nvPr/>
        </p:nvSpPr>
        <p:spPr>
          <a:xfrm>
            <a:off x="1774557" y="37849832"/>
            <a:ext cx="180020" cy="216024"/>
          </a:xfrm>
          <a:prstGeom prst="flowChartConnector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Flussdiagramm: Verbindungsstelle 52"/>
          <p:cNvSpPr/>
          <p:nvPr/>
        </p:nvSpPr>
        <p:spPr>
          <a:xfrm>
            <a:off x="2332619" y="37849832"/>
            <a:ext cx="180020" cy="216024"/>
          </a:xfrm>
          <a:prstGeom prst="flowChartConnector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Flussdiagramm: Verbindungsstelle 53"/>
          <p:cNvSpPr/>
          <p:nvPr/>
        </p:nvSpPr>
        <p:spPr>
          <a:xfrm>
            <a:off x="1216495" y="37849832"/>
            <a:ext cx="180020" cy="216024"/>
          </a:xfrm>
          <a:prstGeom prst="flowChartConnector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Flussdiagramm: Verbindungsstelle 54"/>
          <p:cNvSpPr/>
          <p:nvPr/>
        </p:nvSpPr>
        <p:spPr>
          <a:xfrm>
            <a:off x="1504527" y="37849832"/>
            <a:ext cx="180020" cy="216024"/>
          </a:xfrm>
          <a:prstGeom prst="flowChartConnector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Flussdiagramm: Verbindungsstelle 55"/>
          <p:cNvSpPr/>
          <p:nvPr/>
        </p:nvSpPr>
        <p:spPr>
          <a:xfrm>
            <a:off x="2044587" y="37849832"/>
            <a:ext cx="180020" cy="216024"/>
          </a:xfrm>
          <a:prstGeom prst="flowChartConnector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/>
          <p:cNvSpPr txBox="1"/>
          <p:nvPr/>
        </p:nvSpPr>
        <p:spPr>
          <a:xfrm>
            <a:off x="631277" y="10396620"/>
            <a:ext cx="3762723" cy="2677656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00B050"/>
                </a:solidFill>
              </a:rPr>
              <a:t>Organizes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physical</a:t>
            </a:r>
            <a:r>
              <a:rPr lang="de-DE" sz="2400" dirty="0" smtClean="0">
                <a:solidFill>
                  <a:srgbClr val="00B050"/>
                </a:solidFill>
              </a:rPr>
              <a:t> links. </a:t>
            </a:r>
            <a:r>
              <a:rPr lang="de-DE" sz="2400" dirty="0" err="1" smtClean="0">
                <a:solidFill>
                  <a:srgbClr val="00B050"/>
                </a:solidFill>
              </a:rPr>
              <a:t>It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can</a:t>
            </a:r>
            <a:r>
              <a:rPr lang="de-DE" sz="2400" dirty="0" smtClean="0">
                <a:solidFill>
                  <a:srgbClr val="00B050"/>
                </a:solidFill>
              </a:rPr>
              <a:t> manage </a:t>
            </a:r>
            <a:r>
              <a:rPr lang="de-DE" sz="2400" smtClean="0">
                <a:solidFill>
                  <a:srgbClr val="00B050"/>
                </a:solidFill>
              </a:rPr>
              <a:t>arbitrary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smtClean="0">
                <a:solidFill>
                  <a:srgbClr val="00B050"/>
                </a:solidFill>
              </a:rPr>
              <a:t>links </a:t>
            </a:r>
            <a:r>
              <a:rPr lang="de-DE" sz="2400" dirty="0" err="1" smtClean="0">
                <a:solidFill>
                  <a:srgbClr val="00B050"/>
                </a:solidFill>
              </a:rPr>
              <a:t>and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takes</a:t>
            </a:r>
            <a:r>
              <a:rPr lang="de-DE" sz="2400" dirty="0" smtClean="0">
                <a:solidFill>
                  <a:srgbClr val="00B050"/>
                </a:solidFill>
              </a:rPr>
              <a:t> care </a:t>
            </a:r>
            <a:r>
              <a:rPr lang="de-DE" sz="2400" dirty="0" err="1" smtClean="0">
                <a:solidFill>
                  <a:srgbClr val="00B050"/>
                </a:solidFill>
              </a:rPr>
              <a:t>connecting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them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well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signing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correct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protocoll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instance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transport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link </a:t>
            </a:r>
            <a:r>
              <a:rPr lang="de-DE" sz="2400" dirty="0" err="1" smtClean="0">
                <a:solidFill>
                  <a:srgbClr val="00B050"/>
                </a:solidFill>
              </a:rPr>
              <a:t>data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into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application</a:t>
            </a:r>
            <a:r>
              <a:rPr lang="de-DE" sz="2400" dirty="0" smtClean="0">
                <a:solidFill>
                  <a:srgbClr val="00B050"/>
                </a:solidFill>
              </a:rPr>
              <a:t>.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0203907" y="9813806"/>
            <a:ext cx="1915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Stellt die Verbindung </a:t>
            </a:r>
            <a:r>
              <a:rPr lang="de-DE" sz="2400" dirty="0" smtClean="0"/>
              <a:t>zu den zu sendenden Nachrichten her</a:t>
            </a:r>
            <a:endParaRPr lang="de-DE" sz="2400" dirty="0"/>
          </a:p>
        </p:txBody>
      </p:sp>
      <p:sp>
        <p:nvSpPr>
          <p:cNvPr id="62" name="Textfeld 61"/>
          <p:cNvSpPr txBox="1"/>
          <p:nvPr/>
        </p:nvSpPr>
        <p:spPr>
          <a:xfrm>
            <a:off x="17740067" y="8169306"/>
            <a:ext cx="3024336" cy="156966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00B050"/>
                </a:solidFill>
              </a:rPr>
              <a:t>Defines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Interface </a:t>
            </a:r>
            <a:r>
              <a:rPr lang="de-DE" sz="2400" dirty="0" err="1" smtClean="0">
                <a:solidFill>
                  <a:srgbClr val="00B050"/>
                </a:solidFill>
              </a:rPr>
              <a:t>for</a:t>
            </a:r>
            <a:r>
              <a:rPr lang="de-DE" sz="2400" dirty="0" smtClean="0">
                <a:solidFill>
                  <a:srgbClr val="00B050"/>
                </a:solidFill>
              </a:rPr>
              <a:t> all links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communicate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with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Ground</a:t>
            </a:r>
            <a:r>
              <a:rPr lang="de-DE" sz="2400" dirty="0" smtClean="0">
                <a:solidFill>
                  <a:srgbClr val="00B050"/>
                </a:solidFill>
              </a:rPr>
              <a:t> Station.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17729466" y="9890050"/>
            <a:ext cx="316835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u="sng" dirty="0" smtClean="0"/>
              <a:t>Vererbte Klassen:</a:t>
            </a:r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XBeeLinkInterface.h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SerialLinkInterface.h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UDPLinkInterface.h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OpalLinkInterface.h</a:t>
            </a:r>
            <a:endParaRPr lang="de-DE" sz="2400" dirty="0"/>
          </a:p>
        </p:txBody>
      </p:sp>
      <p:sp>
        <p:nvSpPr>
          <p:cNvPr id="68" name="Geschweifte Klammer rechts 67"/>
          <p:cNvSpPr/>
          <p:nvPr/>
        </p:nvSpPr>
        <p:spPr>
          <a:xfrm>
            <a:off x="20568385" y="10329621"/>
            <a:ext cx="329433" cy="1560977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Textfeld 68"/>
          <p:cNvSpPr txBox="1"/>
          <p:nvPr/>
        </p:nvSpPr>
        <p:spPr>
          <a:xfrm>
            <a:off x="21190867" y="9587348"/>
            <a:ext cx="3168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s</a:t>
            </a:r>
            <a:r>
              <a:rPr lang="de-DE" sz="2400" dirty="0" err="1" smtClean="0"/>
              <a:t>etParityType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getBandRate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setBandRate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setPortName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setRemoteAdressLow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setRemoteAdressHigh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tryConnectBeginn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tryConnectEnd</a:t>
            </a:r>
            <a:r>
              <a:rPr lang="de-DE" sz="2400" dirty="0" smtClean="0"/>
              <a:t>()</a:t>
            </a:r>
            <a:endParaRPr lang="de-DE" sz="2400" dirty="0"/>
          </a:p>
        </p:txBody>
      </p:sp>
      <p:sp>
        <p:nvSpPr>
          <p:cNvPr id="72" name="Geschweifte Klammer links 71"/>
          <p:cNvSpPr/>
          <p:nvPr/>
        </p:nvSpPr>
        <p:spPr>
          <a:xfrm>
            <a:off x="20974843" y="9608021"/>
            <a:ext cx="432048" cy="3004175"/>
          </a:xfrm>
          <a:prstGeom prst="lef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Textfeld 83"/>
          <p:cNvSpPr txBox="1"/>
          <p:nvPr/>
        </p:nvSpPr>
        <p:spPr>
          <a:xfrm>
            <a:off x="24545322" y="10055568"/>
            <a:ext cx="27363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u="sng" dirty="0" smtClean="0"/>
              <a:t>Vererbte Klassen:</a:t>
            </a:r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XBeeLink.h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err="1" smtClean="0"/>
              <a:t>SerialLink.h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smtClean="0"/>
              <a:t>UDP-</a:t>
            </a:r>
            <a:r>
              <a:rPr lang="de-DE" sz="2400" dirty="0" err="1" smtClean="0"/>
              <a:t>Link.h</a:t>
            </a:r>
            <a:endParaRPr lang="de-DE" sz="2400" dirty="0" smtClean="0"/>
          </a:p>
          <a:p>
            <a:pPr marL="342900" indent="-342900">
              <a:buClr>
                <a:srgbClr val="00B050"/>
              </a:buClr>
              <a:buFont typeface="Calibri" pitchFamily="34" charset="0"/>
              <a:buChar char="→"/>
            </a:pPr>
            <a:r>
              <a:rPr lang="de-DE" sz="2400" dirty="0" smtClean="0"/>
              <a:t>Opal-</a:t>
            </a:r>
            <a:r>
              <a:rPr lang="de-DE" sz="2400" dirty="0" err="1" smtClean="0"/>
              <a:t>Link.h</a:t>
            </a:r>
            <a:endParaRPr lang="de-DE" sz="2400" dirty="0"/>
          </a:p>
        </p:txBody>
      </p:sp>
      <p:sp>
        <p:nvSpPr>
          <p:cNvPr id="85" name="Geschweifte Klammer rechts 84"/>
          <p:cNvSpPr/>
          <p:nvPr/>
        </p:nvSpPr>
        <p:spPr>
          <a:xfrm>
            <a:off x="26633554" y="10554903"/>
            <a:ext cx="329433" cy="1560977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Textfeld 85"/>
          <p:cNvSpPr txBox="1"/>
          <p:nvPr/>
        </p:nvSpPr>
        <p:spPr>
          <a:xfrm>
            <a:off x="27193405" y="9969798"/>
            <a:ext cx="31683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/>
              <a:t>readBytes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writeBytes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getPortname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getBandrate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getID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readSettings</a:t>
            </a:r>
            <a:r>
              <a:rPr lang="de-DE" sz="2400" dirty="0" smtClean="0"/>
              <a:t>()</a:t>
            </a:r>
          </a:p>
          <a:p>
            <a:r>
              <a:rPr lang="de-DE" sz="2400" dirty="0" err="1" smtClean="0"/>
              <a:t>writeSettings</a:t>
            </a:r>
            <a:r>
              <a:rPr lang="de-DE" sz="2400" dirty="0" smtClean="0"/>
              <a:t>()</a:t>
            </a:r>
          </a:p>
        </p:txBody>
      </p:sp>
      <p:sp>
        <p:nvSpPr>
          <p:cNvPr id="87" name="Geschweifte Klammer links 86"/>
          <p:cNvSpPr/>
          <p:nvPr/>
        </p:nvSpPr>
        <p:spPr>
          <a:xfrm>
            <a:off x="27041282" y="9974132"/>
            <a:ext cx="304245" cy="2695223"/>
          </a:xfrm>
          <a:prstGeom prst="lef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Textfeld 87"/>
          <p:cNvSpPr txBox="1"/>
          <p:nvPr/>
        </p:nvSpPr>
        <p:spPr>
          <a:xfrm>
            <a:off x="17705167" y="14719934"/>
            <a:ext cx="4851643" cy="1200329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00B050"/>
                </a:solidFill>
              </a:rPr>
              <a:t>Defines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Interface </a:t>
            </a:r>
            <a:r>
              <a:rPr lang="de-DE" sz="2400" dirty="0" err="1" smtClean="0">
                <a:solidFill>
                  <a:srgbClr val="00B050"/>
                </a:solidFill>
              </a:rPr>
              <a:t>for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communication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packets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transported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by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link Manager.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89" name="Textfeld 88"/>
          <p:cNvSpPr txBox="1"/>
          <p:nvPr/>
        </p:nvSpPr>
        <p:spPr>
          <a:xfrm>
            <a:off x="17705168" y="20635981"/>
            <a:ext cx="4851642" cy="830997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00B050"/>
                </a:solidFill>
              </a:rPr>
              <a:t>MAVLink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is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generic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communication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protocoll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for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micro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air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vehicles</a:t>
            </a:r>
            <a:r>
              <a:rPr lang="de-DE" sz="240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90" name="Textfeld 89"/>
          <p:cNvSpPr txBox="1"/>
          <p:nvPr/>
        </p:nvSpPr>
        <p:spPr>
          <a:xfrm>
            <a:off x="17732274" y="26676977"/>
            <a:ext cx="4824535" cy="1200329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00B050"/>
                </a:solidFill>
              </a:rPr>
              <a:t>Abstract, </a:t>
            </a:r>
            <a:r>
              <a:rPr lang="de-DE" sz="2400" dirty="0" err="1" smtClean="0">
                <a:solidFill>
                  <a:srgbClr val="00B050"/>
                </a:solidFill>
              </a:rPr>
              <a:t>only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as</a:t>
            </a:r>
            <a:r>
              <a:rPr lang="de-DE" sz="2400" dirty="0" smtClean="0">
                <a:solidFill>
                  <a:srgbClr val="00B050"/>
                </a:solidFill>
              </a:rPr>
              <a:t> type </a:t>
            </a:r>
            <a:r>
              <a:rPr lang="de-DE" sz="2400" dirty="0" err="1" smtClean="0">
                <a:solidFill>
                  <a:srgbClr val="00B050"/>
                </a:solidFill>
              </a:rPr>
              <a:t>definition</a:t>
            </a:r>
            <a:r>
              <a:rPr lang="de-DE" sz="2400" dirty="0" smtClean="0">
                <a:solidFill>
                  <a:srgbClr val="00B050"/>
                </a:solidFill>
              </a:rPr>
              <a:t>, </a:t>
            </a:r>
            <a:r>
              <a:rPr lang="de-DE" sz="2400" dirty="0" err="1" smtClean="0">
                <a:solidFill>
                  <a:srgbClr val="00B050"/>
                </a:solidFill>
              </a:rPr>
              <a:t>represents</a:t>
            </a:r>
            <a:r>
              <a:rPr lang="de-DE" sz="2400" dirty="0" smtClean="0">
                <a:solidFill>
                  <a:srgbClr val="00B050"/>
                </a:solidFill>
              </a:rPr>
              <a:t> a </a:t>
            </a:r>
            <a:r>
              <a:rPr lang="de-DE" sz="2400" dirty="0" err="1" smtClean="0">
                <a:solidFill>
                  <a:srgbClr val="00B050"/>
                </a:solidFill>
              </a:rPr>
              <a:t>complete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copy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of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.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17675848" y="31127512"/>
            <a:ext cx="4865196" cy="4154984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00B050"/>
                </a:solidFill>
              </a:rPr>
              <a:t>This </a:t>
            </a:r>
            <a:r>
              <a:rPr lang="de-DE" sz="2400" dirty="0" err="1" smtClean="0">
                <a:solidFill>
                  <a:srgbClr val="00B050"/>
                </a:solidFill>
              </a:rPr>
              <a:t>class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represents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one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. </a:t>
            </a:r>
            <a:r>
              <a:rPr lang="de-DE" sz="2400" dirty="0" err="1" smtClean="0">
                <a:solidFill>
                  <a:srgbClr val="00B050"/>
                </a:solidFill>
              </a:rPr>
              <a:t>It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can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be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used</a:t>
            </a:r>
            <a:r>
              <a:rPr lang="de-DE" sz="2400" dirty="0" smtClean="0">
                <a:solidFill>
                  <a:srgbClr val="00B050"/>
                </a:solidFill>
              </a:rPr>
              <a:t> like a real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for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example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call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halt() will </a:t>
            </a:r>
            <a:r>
              <a:rPr lang="de-DE" sz="2400" dirty="0" err="1" smtClean="0">
                <a:solidFill>
                  <a:srgbClr val="00B050"/>
                </a:solidFill>
              </a:rPr>
              <a:t>automatically</a:t>
            </a:r>
            <a:r>
              <a:rPr lang="de-DE" sz="2400" dirty="0" smtClean="0">
                <a:solidFill>
                  <a:srgbClr val="00B050"/>
                </a:solidFill>
              </a:rPr>
              <a:t> send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approprivate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message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. The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state</a:t>
            </a:r>
            <a:r>
              <a:rPr lang="de-DE" sz="2400" dirty="0" smtClean="0">
                <a:solidFill>
                  <a:srgbClr val="00B050"/>
                </a:solidFill>
              </a:rPr>
              <a:t> will also </a:t>
            </a:r>
            <a:r>
              <a:rPr lang="de-DE" sz="2400" dirty="0" err="1" smtClean="0">
                <a:solidFill>
                  <a:srgbClr val="00B050"/>
                </a:solidFill>
              </a:rPr>
              <a:t>be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automatically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updated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by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communication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architecture</a:t>
            </a:r>
            <a:r>
              <a:rPr lang="de-DE" sz="2400" dirty="0" smtClean="0">
                <a:solidFill>
                  <a:srgbClr val="00B050"/>
                </a:solidFill>
              </a:rPr>
              <a:t> so </a:t>
            </a:r>
            <a:r>
              <a:rPr lang="de-DE" sz="2400" dirty="0" err="1" smtClean="0">
                <a:solidFill>
                  <a:srgbClr val="00B050"/>
                </a:solidFill>
              </a:rPr>
              <a:t>when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writing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code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for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example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control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the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vehicle</a:t>
            </a:r>
            <a:r>
              <a:rPr lang="de-DE" sz="2400" dirty="0" smtClean="0">
                <a:solidFill>
                  <a:srgbClr val="00B050"/>
                </a:solidFill>
              </a:rPr>
              <a:t>, </a:t>
            </a:r>
            <a:r>
              <a:rPr lang="de-DE" sz="2400" dirty="0" err="1" smtClean="0">
                <a:solidFill>
                  <a:srgbClr val="00B050"/>
                </a:solidFill>
              </a:rPr>
              <a:t>no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knownledge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of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communication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infrastructur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is</a:t>
            </a:r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 err="1" smtClean="0">
                <a:solidFill>
                  <a:srgbClr val="00B050"/>
                </a:solidFill>
              </a:rPr>
              <a:t>needed</a:t>
            </a:r>
            <a:r>
              <a:rPr lang="de-DE" sz="2400" dirty="0" smtClean="0">
                <a:solidFill>
                  <a:srgbClr val="00B050"/>
                </a:solidFill>
              </a:rPr>
              <a:t>.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93" name="Textfeld 92"/>
          <p:cNvSpPr txBox="1"/>
          <p:nvPr/>
        </p:nvSpPr>
        <p:spPr>
          <a:xfrm>
            <a:off x="11216198" y="30544279"/>
            <a:ext cx="34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„Virtuelles Flugobjekt“</a:t>
            </a:r>
            <a:endParaRPr lang="de-DE" sz="2800" dirty="0"/>
          </a:p>
        </p:txBody>
      </p:sp>
      <p:sp>
        <p:nvSpPr>
          <p:cNvPr id="95" name="Textfeld 94"/>
          <p:cNvSpPr txBox="1"/>
          <p:nvPr/>
        </p:nvSpPr>
        <p:spPr>
          <a:xfrm>
            <a:off x="14804104" y="23726747"/>
            <a:ext cx="3216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„Nachrichtensender- und Empfänger“</a:t>
            </a:r>
          </a:p>
          <a:p>
            <a:r>
              <a:rPr lang="de-DE" sz="2400" dirty="0" smtClean="0"/>
              <a:t>„Übersetzer“</a:t>
            </a:r>
            <a:endParaRPr lang="de-DE" sz="2400" dirty="0"/>
          </a:p>
        </p:txBody>
      </p:sp>
      <p:sp>
        <p:nvSpPr>
          <p:cNvPr id="98" name="Textfeld 97"/>
          <p:cNvSpPr txBox="1"/>
          <p:nvPr/>
        </p:nvSpPr>
        <p:spPr>
          <a:xfrm>
            <a:off x="11935798" y="12259246"/>
            <a:ext cx="6259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Link-Objekt mit Infos über Verbindung</a:t>
            </a:r>
            <a:endParaRPr lang="de-DE" sz="2800" dirty="0"/>
          </a:p>
        </p:txBody>
      </p:sp>
      <p:sp>
        <p:nvSpPr>
          <p:cNvPr id="100" name="Textfeld 99"/>
          <p:cNvSpPr txBox="1"/>
          <p:nvPr/>
        </p:nvSpPr>
        <p:spPr>
          <a:xfrm>
            <a:off x="4697182" y="14531855"/>
            <a:ext cx="5677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I</a:t>
            </a:r>
            <a:r>
              <a:rPr lang="de-DE" sz="2800" dirty="0" smtClean="0"/>
              <a:t>nstance-Objekt </a:t>
            </a:r>
            <a:r>
              <a:rPr lang="de-DE" sz="2800" dirty="0" smtClean="0"/>
              <a:t>(verbindet </a:t>
            </a:r>
            <a:r>
              <a:rPr lang="de-DE" sz="2800" dirty="0" smtClean="0"/>
              <a:t>Link-Objekt </a:t>
            </a:r>
            <a:r>
              <a:rPr lang="de-DE" sz="2800" dirty="0" smtClean="0"/>
              <a:t>mit </a:t>
            </a:r>
            <a:r>
              <a:rPr lang="de-DE" sz="2800" dirty="0" err="1"/>
              <a:t>P</a:t>
            </a:r>
            <a:r>
              <a:rPr lang="de-DE" sz="2800" dirty="0" err="1" smtClean="0"/>
              <a:t>rotocoll</a:t>
            </a:r>
            <a:r>
              <a:rPr lang="de-DE" sz="2800" dirty="0" smtClean="0"/>
              <a:t>-Objekt</a:t>
            </a:r>
            <a:r>
              <a:rPr lang="de-DE" sz="2800" dirty="0" smtClean="0"/>
              <a:t>)</a:t>
            </a:r>
            <a:endParaRPr lang="de-DE" sz="2800" dirty="0"/>
          </a:p>
        </p:txBody>
      </p:sp>
      <p:sp>
        <p:nvSpPr>
          <p:cNvPr id="101" name="Textfeld 100"/>
          <p:cNvSpPr txBox="1"/>
          <p:nvPr/>
        </p:nvSpPr>
        <p:spPr>
          <a:xfrm>
            <a:off x="14761541" y="16532556"/>
            <a:ext cx="4424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P</a:t>
            </a:r>
            <a:r>
              <a:rPr lang="de-DE" sz="2800" dirty="0" err="1" smtClean="0"/>
              <a:t>rotocoll</a:t>
            </a:r>
            <a:r>
              <a:rPr lang="de-DE" sz="2800" dirty="0" smtClean="0"/>
              <a:t>-Objekt </a:t>
            </a:r>
            <a:r>
              <a:rPr lang="de-DE" sz="2800" dirty="0" smtClean="0"/>
              <a:t>mit Daten (senden und empfangen)</a:t>
            </a:r>
            <a:endParaRPr lang="de-DE" sz="2800" dirty="0"/>
          </a:p>
        </p:txBody>
      </p:sp>
      <p:sp>
        <p:nvSpPr>
          <p:cNvPr id="102" name="Textfeld 101"/>
          <p:cNvSpPr txBox="1"/>
          <p:nvPr/>
        </p:nvSpPr>
        <p:spPr>
          <a:xfrm>
            <a:off x="14889298" y="35276547"/>
            <a:ext cx="3779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U</a:t>
            </a:r>
            <a:r>
              <a:rPr lang="de-DE" sz="2800" dirty="0"/>
              <a:t>A</a:t>
            </a:r>
            <a:r>
              <a:rPr lang="de-DE" sz="2800" dirty="0" smtClean="0"/>
              <a:t>S-Objekt repräsentiert Flugobjekt</a:t>
            </a:r>
            <a:endParaRPr lang="de-DE" sz="2800" dirty="0"/>
          </a:p>
        </p:txBody>
      </p:sp>
      <p:sp>
        <p:nvSpPr>
          <p:cNvPr id="108" name="Textfeld 107"/>
          <p:cNvSpPr txBox="1"/>
          <p:nvPr/>
        </p:nvSpPr>
        <p:spPr>
          <a:xfrm>
            <a:off x="23204883" y="32246753"/>
            <a:ext cx="4362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Enthält alle Daten des Fluggerätes. Diese werden von hier automatisch nach „oben“ upgedatet.</a:t>
            </a:r>
            <a:endParaRPr lang="de-DE" sz="2400" dirty="0"/>
          </a:p>
        </p:txBody>
      </p:sp>
      <p:sp>
        <p:nvSpPr>
          <p:cNvPr id="109" name="Textfeld 108"/>
          <p:cNvSpPr txBox="1"/>
          <p:nvPr/>
        </p:nvSpPr>
        <p:spPr>
          <a:xfrm>
            <a:off x="23204883" y="26660846"/>
            <a:ext cx="4362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Verbindung zur Benutzereingabe im laufenden Betrieb von Q </a:t>
            </a:r>
            <a:r>
              <a:rPr lang="de-DE" sz="2400" dirty="0" err="1" smtClean="0"/>
              <a:t>Ground</a:t>
            </a:r>
            <a:r>
              <a:rPr lang="de-DE" sz="2400" dirty="0" smtClean="0"/>
              <a:t> </a:t>
            </a:r>
            <a:r>
              <a:rPr lang="de-DE" sz="2400" dirty="0" err="1" smtClean="0"/>
              <a:t>Control</a:t>
            </a:r>
            <a:r>
              <a:rPr lang="de-DE" sz="2400" dirty="0" smtClean="0"/>
              <a:t>.</a:t>
            </a:r>
            <a:endParaRPr lang="de-DE" sz="2400" dirty="0"/>
          </a:p>
        </p:txBody>
      </p:sp>
      <p:sp>
        <p:nvSpPr>
          <p:cNvPr id="110" name="Textfeld 109"/>
          <p:cNvSpPr txBox="1"/>
          <p:nvPr/>
        </p:nvSpPr>
        <p:spPr>
          <a:xfrm>
            <a:off x="23204883" y="20252134"/>
            <a:ext cx="4362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Heart-Beat wird hergestellt. Übersetzt alle XML-Daten aus </a:t>
            </a:r>
            <a:r>
              <a:rPr lang="de-DE" sz="2400" dirty="0" err="1" smtClean="0"/>
              <a:t>MAVLink</a:t>
            </a:r>
            <a:r>
              <a:rPr lang="de-DE" sz="2400" dirty="0" smtClean="0"/>
              <a:t> in C++ Variablen und umgekehrt.</a:t>
            </a:r>
            <a:endParaRPr lang="de-DE" sz="2400" dirty="0"/>
          </a:p>
        </p:txBody>
      </p:sp>
      <p:sp>
        <p:nvSpPr>
          <p:cNvPr id="111" name="Ellipse 110"/>
          <p:cNvSpPr/>
          <p:nvPr/>
        </p:nvSpPr>
        <p:spPr>
          <a:xfrm>
            <a:off x="22853305" y="19870662"/>
            <a:ext cx="4407443" cy="233260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Ellipse 111"/>
          <p:cNvSpPr/>
          <p:nvPr/>
        </p:nvSpPr>
        <p:spPr>
          <a:xfrm>
            <a:off x="23060867" y="26094708"/>
            <a:ext cx="4407443" cy="233260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Ellipse 112"/>
          <p:cNvSpPr/>
          <p:nvPr/>
        </p:nvSpPr>
        <p:spPr>
          <a:xfrm>
            <a:off x="22874183" y="31865281"/>
            <a:ext cx="4407443" cy="233260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Textfeld 113"/>
          <p:cNvSpPr txBox="1"/>
          <p:nvPr/>
        </p:nvSpPr>
        <p:spPr>
          <a:xfrm>
            <a:off x="6211043" y="32431417"/>
            <a:ext cx="4906385" cy="1200329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chemeClr val="accent6"/>
                </a:solidFill>
              </a:rPr>
              <a:t>getPitch</a:t>
            </a:r>
            <a:r>
              <a:rPr lang="de-DE" sz="2400" dirty="0" smtClean="0">
                <a:solidFill>
                  <a:schemeClr val="accent6"/>
                </a:solidFill>
              </a:rPr>
              <a:t>() </a:t>
            </a:r>
            <a:r>
              <a:rPr lang="de-DE" sz="2400" dirty="0" err="1" smtClean="0">
                <a:solidFill>
                  <a:schemeClr val="accent6"/>
                </a:solidFill>
              </a:rPr>
              <a:t>setPitch</a:t>
            </a:r>
            <a:r>
              <a:rPr lang="de-DE" sz="2400" dirty="0" smtClean="0">
                <a:solidFill>
                  <a:schemeClr val="accent6"/>
                </a:solidFill>
              </a:rPr>
              <a:t>() </a:t>
            </a:r>
            <a:r>
              <a:rPr lang="de-DE" sz="2400" dirty="0" err="1" smtClean="0">
                <a:solidFill>
                  <a:schemeClr val="accent6"/>
                </a:solidFill>
              </a:rPr>
              <a:t>pitchChanged</a:t>
            </a:r>
            <a:r>
              <a:rPr lang="de-DE" sz="2400" dirty="0" smtClean="0">
                <a:solidFill>
                  <a:schemeClr val="accent6"/>
                </a:solidFill>
              </a:rPr>
              <a:t>()</a:t>
            </a:r>
          </a:p>
          <a:p>
            <a:r>
              <a:rPr lang="de-DE" sz="2400" dirty="0" err="1" smtClean="0">
                <a:solidFill>
                  <a:schemeClr val="accent6"/>
                </a:solidFill>
              </a:rPr>
              <a:t>getRoll</a:t>
            </a:r>
            <a:r>
              <a:rPr lang="de-DE" sz="2400" dirty="0" smtClean="0">
                <a:solidFill>
                  <a:schemeClr val="accent6"/>
                </a:solidFill>
              </a:rPr>
              <a:t>()   </a:t>
            </a:r>
            <a:r>
              <a:rPr lang="de-DE" sz="2400" dirty="0" err="1" smtClean="0">
                <a:solidFill>
                  <a:schemeClr val="accent6"/>
                </a:solidFill>
              </a:rPr>
              <a:t>setRoll</a:t>
            </a:r>
            <a:r>
              <a:rPr lang="de-DE" sz="2400" dirty="0" smtClean="0">
                <a:solidFill>
                  <a:schemeClr val="accent6"/>
                </a:solidFill>
              </a:rPr>
              <a:t>()    </a:t>
            </a:r>
            <a:r>
              <a:rPr lang="de-DE" sz="2400" dirty="0" err="1" smtClean="0">
                <a:solidFill>
                  <a:schemeClr val="accent6"/>
                </a:solidFill>
              </a:rPr>
              <a:t>rollChanged</a:t>
            </a:r>
            <a:r>
              <a:rPr lang="de-DE" sz="2400" dirty="0" smtClean="0">
                <a:solidFill>
                  <a:schemeClr val="accent6"/>
                </a:solidFill>
              </a:rPr>
              <a:t>()</a:t>
            </a:r>
          </a:p>
          <a:p>
            <a:r>
              <a:rPr lang="de-DE" sz="2400" dirty="0" err="1" smtClean="0">
                <a:solidFill>
                  <a:schemeClr val="accent6"/>
                </a:solidFill>
              </a:rPr>
              <a:t>getYaw</a:t>
            </a:r>
            <a:r>
              <a:rPr lang="de-DE" sz="2400" dirty="0" smtClean="0">
                <a:solidFill>
                  <a:schemeClr val="accent6"/>
                </a:solidFill>
              </a:rPr>
              <a:t>()   </a:t>
            </a:r>
            <a:r>
              <a:rPr lang="de-DE" sz="2400" dirty="0" err="1" smtClean="0">
                <a:solidFill>
                  <a:schemeClr val="accent6"/>
                </a:solidFill>
              </a:rPr>
              <a:t>setYaw</a:t>
            </a:r>
            <a:r>
              <a:rPr lang="de-DE" sz="2400" dirty="0" smtClean="0">
                <a:solidFill>
                  <a:schemeClr val="accent6"/>
                </a:solidFill>
              </a:rPr>
              <a:t>()   </a:t>
            </a:r>
            <a:r>
              <a:rPr lang="de-DE" sz="2400" dirty="0" err="1" smtClean="0">
                <a:solidFill>
                  <a:schemeClr val="accent6"/>
                </a:solidFill>
              </a:rPr>
              <a:t>yawChanged</a:t>
            </a:r>
            <a:r>
              <a:rPr lang="de-DE" sz="2400" dirty="0" smtClean="0">
                <a:solidFill>
                  <a:schemeClr val="accent6"/>
                </a:solidFill>
              </a:rPr>
              <a:t>()</a:t>
            </a:r>
            <a:endParaRPr lang="de-DE" sz="2400" dirty="0">
              <a:solidFill>
                <a:schemeClr val="accent6"/>
              </a:solidFill>
            </a:endParaRPr>
          </a:p>
        </p:txBody>
      </p:sp>
      <p:sp>
        <p:nvSpPr>
          <p:cNvPr id="115" name="Textfeld 114"/>
          <p:cNvSpPr txBox="1"/>
          <p:nvPr/>
        </p:nvSpPr>
        <p:spPr>
          <a:xfrm>
            <a:off x="6211042" y="25868758"/>
            <a:ext cx="4906385" cy="3046988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chemeClr val="accent6"/>
                </a:solidFill>
              </a:rPr>
              <a:t>sendMessage</a:t>
            </a:r>
            <a:r>
              <a:rPr lang="de-DE" sz="2400" dirty="0" smtClean="0">
                <a:solidFill>
                  <a:schemeClr val="accent6"/>
                </a:solidFill>
              </a:rPr>
              <a:t>()</a:t>
            </a:r>
          </a:p>
          <a:p>
            <a:pPr marL="342900" indent="-342900">
              <a:buFont typeface="Wingdings"/>
              <a:buChar char="à"/>
            </a:pPr>
            <a:r>
              <a:rPr lang="de-DE" sz="2400" dirty="0" err="1" smtClean="0">
                <a:solidFill>
                  <a:schemeClr val="accent6"/>
                </a:solidFill>
                <a:sym typeface="Wingdings" pitchFamily="2" charset="2"/>
              </a:rPr>
              <a:t>LinkManager.instance</a:t>
            </a:r>
            <a:r>
              <a:rPr lang="de-DE" sz="2400" dirty="0" smtClean="0">
                <a:solidFill>
                  <a:schemeClr val="accent6"/>
                </a:solidFill>
                <a:sym typeface="Wingdings" pitchFamily="2" charset="2"/>
              </a:rPr>
              <a:t>()</a:t>
            </a:r>
          </a:p>
          <a:p>
            <a:r>
              <a:rPr lang="de-DE" sz="2400" dirty="0" smtClean="0">
                <a:solidFill>
                  <a:schemeClr val="accent6"/>
                </a:solidFill>
                <a:sym typeface="Wingdings" pitchFamily="2" charset="2"/>
              </a:rPr>
              <a:t>     </a:t>
            </a:r>
            <a:r>
              <a:rPr lang="de-DE" sz="2400" dirty="0" err="1" smtClean="0">
                <a:solidFill>
                  <a:schemeClr val="accent6"/>
                </a:solidFill>
                <a:sym typeface="Wingdings" pitchFamily="2" charset="2"/>
              </a:rPr>
              <a:t>instance.getLinksforProtocoll</a:t>
            </a:r>
            <a:r>
              <a:rPr lang="de-DE" sz="2400" dirty="0" smtClean="0">
                <a:solidFill>
                  <a:schemeClr val="accent6"/>
                </a:solidFill>
                <a:sym typeface="Wingdings" pitchFamily="2" charset="2"/>
              </a:rPr>
              <a:t>()</a:t>
            </a:r>
            <a:endParaRPr lang="de-DE" sz="2400" dirty="0">
              <a:solidFill>
                <a:schemeClr val="accent6"/>
              </a:solidFill>
            </a:endParaRPr>
          </a:p>
          <a:p>
            <a:endParaRPr lang="de-DE" sz="2400" dirty="0" smtClean="0">
              <a:solidFill>
                <a:schemeClr val="accent6"/>
              </a:solidFill>
            </a:endParaRPr>
          </a:p>
          <a:p>
            <a:endParaRPr lang="de-DE" sz="2400" dirty="0" smtClean="0">
              <a:solidFill>
                <a:schemeClr val="accent6"/>
              </a:solidFill>
            </a:endParaRPr>
          </a:p>
          <a:p>
            <a:endParaRPr lang="de-DE" sz="2400" dirty="0" smtClean="0">
              <a:solidFill>
                <a:schemeClr val="accent6"/>
              </a:solidFill>
            </a:endParaRPr>
          </a:p>
          <a:p>
            <a:r>
              <a:rPr lang="de-DE" sz="2400" dirty="0" err="1" smtClean="0">
                <a:solidFill>
                  <a:schemeClr val="accent6"/>
                </a:solidFill>
              </a:rPr>
              <a:t>Mavlink_masg_attitude_pack</a:t>
            </a:r>
            <a:endParaRPr lang="de-DE" sz="2400" dirty="0" smtClean="0">
              <a:solidFill>
                <a:schemeClr val="accent6"/>
              </a:solidFill>
            </a:endParaRPr>
          </a:p>
          <a:p>
            <a:r>
              <a:rPr lang="de-DE" sz="2400" dirty="0" smtClean="0">
                <a:solidFill>
                  <a:schemeClr val="accent6"/>
                </a:solidFill>
              </a:rPr>
              <a:t>( </a:t>
            </a:r>
            <a:r>
              <a:rPr lang="de-DE" sz="2400" dirty="0" err="1" smtClean="0">
                <a:solidFill>
                  <a:schemeClr val="accent6"/>
                </a:solidFill>
              </a:rPr>
              <a:t>float</a:t>
            </a:r>
            <a:r>
              <a:rPr lang="de-DE" sz="2400" dirty="0" smtClean="0">
                <a:solidFill>
                  <a:schemeClr val="accent6"/>
                </a:solidFill>
              </a:rPr>
              <a:t> roll, </a:t>
            </a:r>
            <a:r>
              <a:rPr lang="de-DE" sz="2400" dirty="0" err="1" smtClean="0">
                <a:solidFill>
                  <a:schemeClr val="accent6"/>
                </a:solidFill>
              </a:rPr>
              <a:t>float</a:t>
            </a:r>
            <a:r>
              <a:rPr lang="de-DE" sz="2400" dirty="0" smtClean="0">
                <a:solidFill>
                  <a:schemeClr val="accent6"/>
                </a:solidFill>
              </a:rPr>
              <a:t> </a:t>
            </a:r>
            <a:r>
              <a:rPr lang="de-DE" sz="2400" dirty="0" err="1" smtClean="0">
                <a:solidFill>
                  <a:schemeClr val="accent6"/>
                </a:solidFill>
              </a:rPr>
              <a:t>pitch</a:t>
            </a:r>
            <a:r>
              <a:rPr lang="de-DE" sz="2400" dirty="0" smtClean="0">
                <a:solidFill>
                  <a:schemeClr val="accent6"/>
                </a:solidFill>
              </a:rPr>
              <a:t>, </a:t>
            </a:r>
            <a:r>
              <a:rPr lang="de-DE" sz="2400" dirty="0" err="1" smtClean="0">
                <a:solidFill>
                  <a:schemeClr val="accent6"/>
                </a:solidFill>
              </a:rPr>
              <a:t>float</a:t>
            </a:r>
            <a:r>
              <a:rPr lang="de-DE" sz="2400" dirty="0" smtClean="0">
                <a:solidFill>
                  <a:schemeClr val="accent6"/>
                </a:solidFill>
              </a:rPr>
              <a:t> </a:t>
            </a:r>
            <a:r>
              <a:rPr lang="de-DE" sz="2400" dirty="0" err="1" smtClean="0">
                <a:solidFill>
                  <a:schemeClr val="accent6"/>
                </a:solidFill>
              </a:rPr>
              <a:t>yaw</a:t>
            </a:r>
            <a:r>
              <a:rPr lang="de-DE" sz="2400" dirty="0" smtClean="0">
                <a:solidFill>
                  <a:schemeClr val="accent6"/>
                </a:solidFill>
              </a:rPr>
              <a:t>, ....)</a:t>
            </a:r>
          </a:p>
        </p:txBody>
      </p:sp>
      <p:cxnSp>
        <p:nvCxnSpPr>
          <p:cNvPr id="124" name="Gerade Verbindung 123"/>
          <p:cNvCxnSpPr>
            <a:stCxn id="37" idx="1"/>
          </p:cNvCxnSpPr>
          <p:nvPr/>
        </p:nvCxnSpPr>
        <p:spPr>
          <a:xfrm flipH="1">
            <a:off x="10747499" y="39899026"/>
            <a:ext cx="1429671" cy="0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 Verbindung 128"/>
          <p:cNvCxnSpPr/>
          <p:nvPr/>
        </p:nvCxnSpPr>
        <p:spPr>
          <a:xfrm flipV="1">
            <a:off x="10747499" y="35262962"/>
            <a:ext cx="0" cy="4636063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 Verbindung 133"/>
          <p:cNvCxnSpPr/>
          <p:nvPr/>
        </p:nvCxnSpPr>
        <p:spPr>
          <a:xfrm flipH="1">
            <a:off x="8731275" y="35276549"/>
            <a:ext cx="2016224" cy="0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Gerade Verbindung mit Pfeil 137"/>
          <p:cNvCxnSpPr>
            <a:endCxn id="114" idx="2"/>
          </p:cNvCxnSpPr>
          <p:nvPr/>
        </p:nvCxnSpPr>
        <p:spPr>
          <a:xfrm flipV="1">
            <a:off x="8664234" y="33631746"/>
            <a:ext cx="2" cy="1644802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mit Pfeil 141"/>
          <p:cNvCxnSpPr>
            <a:endCxn id="115" idx="2"/>
          </p:cNvCxnSpPr>
          <p:nvPr/>
        </p:nvCxnSpPr>
        <p:spPr>
          <a:xfrm flipV="1">
            <a:off x="8664232" y="28915746"/>
            <a:ext cx="3" cy="3505740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Gerade Verbindung mit Pfeil 143"/>
          <p:cNvCxnSpPr/>
          <p:nvPr/>
        </p:nvCxnSpPr>
        <p:spPr>
          <a:xfrm flipV="1">
            <a:off x="8702231" y="27038774"/>
            <a:ext cx="2" cy="1062232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feld 146"/>
          <p:cNvSpPr txBox="1"/>
          <p:nvPr/>
        </p:nvSpPr>
        <p:spPr>
          <a:xfrm>
            <a:off x="306339" y="14075926"/>
            <a:ext cx="4087662" cy="461665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chemeClr val="accent6"/>
                </a:solidFill>
              </a:rPr>
              <a:t>ReceiveBytes</a:t>
            </a:r>
            <a:r>
              <a:rPr lang="de-DE" sz="2400" dirty="0" smtClean="0">
                <a:solidFill>
                  <a:schemeClr val="accent6"/>
                </a:solidFill>
              </a:rPr>
              <a:t>(</a:t>
            </a:r>
            <a:r>
              <a:rPr lang="de-DE" sz="2400" dirty="0" err="1" smtClean="0">
                <a:solidFill>
                  <a:schemeClr val="accent6"/>
                </a:solidFill>
              </a:rPr>
              <a:t>link,QByteArray</a:t>
            </a:r>
            <a:r>
              <a:rPr lang="de-DE" sz="2400" dirty="0" smtClean="0">
                <a:solidFill>
                  <a:schemeClr val="accent6"/>
                </a:solidFill>
              </a:rPr>
              <a:t>)</a:t>
            </a:r>
          </a:p>
        </p:txBody>
      </p:sp>
      <p:cxnSp>
        <p:nvCxnSpPr>
          <p:cNvPr id="148" name="Gerade Verbindung mit Pfeil 147"/>
          <p:cNvCxnSpPr/>
          <p:nvPr/>
        </p:nvCxnSpPr>
        <p:spPr>
          <a:xfrm flipV="1">
            <a:off x="1684547" y="14537591"/>
            <a:ext cx="26761" cy="7284203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 Verbindung 150"/>
          <p:cNvCxnSpPr/>
          <p:nvPr/>
        </p:nvCxnSpPr>
        <p:spPr>
          <a:xfrm flipH="1" flipV="1">
            <a:off x="1697927" y="21808650"/>
            <a:ext cx="7033348" cy="13144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 flipH="1">
            <a:off x="8702231" y="21980326"/>
            <a:ext cx="29044" cy="3863067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>
            <a:off x="3733851" y="14537591"/>
            <a:ext cx="0" cy="1466071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flipH="1" flipV="1">
            <a:off x="3716917" y="15988309"/>
            <a:ext cx="7338391" cy="15353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Gerade Verbindung 170"/>
          <p:cNvCxnSpPr/>
          <p:nvPr/>
        </p:nvCxnSpPr>
        <p:spPr>
          <a:xfrm flipH="1">
            <a:off x="11055309" y="12896078"/>
            <a:ext cx="62119" cy="3107584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Gerade Verbindung 176"/>
          <p:cNvCxnSpPr/>
          <p:nvPr/>
        </p:nvCxnSpPr>
        <p:spPr>
          <a:xfrm flipH="1">
            <a:off x="11117429" y="12896078"/>
            <a:ext cx="18640182" cy="0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Gerade Verbindung 184"/>
          <p:cNvCxnSpPr/>
          <p:nvPr/>
        </p:nvCxnSpPr>
        <p:spPr>
          <a:xfrm flipH="1">
            <a:off x="29757614" y="9151202"/>
            <a:ext cx="66456" cy="3744876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Gerade Verbindung mit Pfeil 192"/>
          <p:cNvCxnSpPr/>
          <p:nvPr/>
        </p:nvCxnSpPr>
        <p:spPr>
          <a:xfrm flipH="1">
            <a:off x="29162605" y="9131452"/>
            <a:ext cx="632135" cy="19750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Gerade Verbindung mit Pfeil 200"/>
          <p:cNvCxnSpPr/>
          <p:nvPr/>
        </p:nvCxnSpPr>
        <p:spPr>
          <a:xfrm flipH="1">
            <a:off x="18457303" y="5418486"/>
            <a:ext cx="10012348" cy="12705"/>
          </a:xfrm>
          <a:prstGeom prst="straightConnector1">
            <a:avLst/>
          </a:prstGeom>
          <a:ln w="38100">
            <a:solidFill>
              <a:schemeClr val="accent6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ieren 37"/>
          <p:cNvGrpSpPr/>
          <p:nvPr/>
        </p:nvGrpSpPr>
        <p:grpSpPr>
          <a:xfrm>
            <a:off x="25016767" y="34509718"/>
            <a:ext cx="5100884" cy="7755969"/>
            <a:chOff x="25016767" y="35193927"/>
            <a:chExt cx="5100884" cy="7755969"/>
          </a:xfrm>
        </p:grpSpPr>
        <p:sp>
          <p:nvSpPr>
            <p:cNvPr id="92" name="Textfeld 91"/>
            <p:cNvSpPr txBox="1"/>
            <p:nvPr/>
          </p:nvSpPr>
          <p:spPr>
            <a:xfrm>
              <a:off x="25016767" y="35193927"/>
              <a:ext cx="5100884" cy="7755969"/>
            </a:xfrm>
            <a:prstGeom prst="rect">
              <a:avLst/>
            </a:prstGeom>
            <a:noFill/>
            <a:ln w="635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4000" b="1" u="sng" dirty="0" smtClean="0"/>
                <a:t>Legende:</a:t>
              </a:r>
            </a:p>
            <a:p>
              <a:pPr marL="571500" indent="-571500">
                <a:buClr>
                  <a:srgbClr val="00B050"/>
                </a:buClr>
                <a:buFont typeface="Calibri" pitchFamily="34" charset="0"/>
                <a:buChar char="→"/>
              </a:pPr>
              <a:r>
                <a:rPr lang="de-DE" sz="3200" dirty="0" smtClean="0"/>
                <a:t>= </a:t>
              </a:r>
              <a:r>
                <a:rPr lang="de-DE" sz="3200" dirty="0" smtClean="0">
                  <a:solidFill>
                    <a:srgbClr val="00B050"/>
                  </a:solidFill>
                </a:rPr>
                <a:t>Vererbung (</a:t>
              </a:r>
              <a:r>
                <a:rPr lang="de-DE" sz="3200" dirty="0" err="1" smtClean="0">
                  <a:solidFill>
                    <a:srgbClr val="00B050"/>
                  </a:solidFill>
                </a:rPr>
                <a:t>public</a:t>
              </a:r>
              <a:r>
                <a:rPr lang="de-DE" sz="3200" dirty="0" smtClean="0">
                  <a:solidFill>
                    <a:srgbClr val="00B050"/>
                  </a:solidFill>
                </a:rPr>
                <a:t>)</a:t>
              </a:r>
            </a:p>
            <a:p>
              <a:pPr marL="457200" indent="-457200">
                <a:buClr>
                  <a:schemeClr val="tx1"/>
                </a:buClr>
                <a:buFont typeface="Calibri" pitchFamily="34" charset="0"/>
                <a:buChar char="→"/>
              </a:pPr>
              <a:r>
                <a:rPr lang="de-DE" sz="3200" dirty="0"/>
                <a:t> </a:t>
              </a:r>
              <a:r>
                <a:rPr lang="de-DE" sz="3200" dirty="0" smtClean="0"/>
                <a:t>= Zugriff auf Methoden,</a:t>
              </a:r>
            </a:p>
            <a:p>
              <a:pPr>
                <a:buClr>
                  <a:schemeClr val="tx1"/>
                </a:buClr>
              </a:pPr>
              <a:r>
                <a:rPr lang="de-DE" sz="3200" dirty="0" smtClean="0"/>
                <a:t>         Datentransfer</a:t>
              </a:r>
            </a:p>
            <a:p>
              <a:pPr marL="457200" indent="-457200">
                <a:buClr>
                  <a:schemeClr val="accent6"/>
                </a:buClr>
                <a:buFont typeface="Calibri" pitchFamily="34" charset="0"/>
                <a:buChar char="→"/>
              </a:pPr>
              <a:r>
                <a:rPr lang="de-DE" sz="3200" dirty="0"/>
                <a:t> </a:t>
              </a:r>
              <a:r>
                <a:rPr lang="de-DE" sz="3200" dirty="0" smtClean="0"/>
                <a:t>= </a:t>
              </a:r>
              <a:r>
                <a:rPr lang="de-DE" sz="3200" dirty="0" smtClean="0">
                  <a:solidFill>
                    <a:schemeClr val="accent6"/>
                  </a:solidFill>
                </a:rPr>
                <a:t>Weg eines Datenpakets </a:t>
              </a:r>
            </a:p>
            <a:p>
              <a:pPr>
                <a:buClr>
                  <a:schemeClr val="accent6"/>
                </a:buClr>
              </a:pPr>
              <a:r>
                <a:rPr lang="de-DE" sz="3200" dirty="0">
                  <a:solidFill>
                    <a:schemeClr val="accent6"/>
                  </a:solidFill>
                </a:rPr>
                <a:t> </a:t>
              </a:r>
              <a:r>
                <a:rPr lang="de-DE" sz="3200" dirty="0" smtClean="0">
                  <a:solidFill>
                    <a:schemeClr val="accent6"/>
                  </a:solidFill>
                </a:rPr>
                <a:t>        am Beispiel </a:t>
              </a:r>
            </a:p>
            <a:p>
              <a:pPr>
                <a:buClr>
                  <a:schemeClr val="accent6"/>
                </a:buClr>
              </a:pPr>
              <a:r>
                <a:rPr lang="de-DE" sz="3200" dirty="0" smtClean="0">
                  <a:solidFill>
                    <a:schemeClr val="accent6"/>
                  </a:solidFill>
                </a:rPr>
                <a:t>         „</a:t>
              </a:r>
              <a:r>
                <a:rPr lang="de-DE" sz="3200" dirty="0" err="1" smtClean="0">
                  <a:solidFill>
                    <a:schemeClr val="accent6"/>
                  </a:solidFill>
                </a:rPr>
                <a:t>pitch</a:t>
              </a:r>
              <a:r>
                <a:rPr lang="de-DE" sz="3200" dirty="0" smtClean="0">
                  <a:solidFill>
                    <a:schemeClr val="accent6"/>
                  </a:solidFill>
                </a:rPr>
                <a:t>“, „roll“, „</a:t>
              </a:r>
              <a:r>
                <a:rPr lang="de-DE" sz="3200" dirty="0" err="1" smtClean="0">
                  <a:solidFill>
                    <a:schemeClr val="accent6"/>
                  </a:solidFill>
                </a:rPr>
                <a:t>yaw</a:t>
              </a:r>
              <a:r>
                <a:rPr lang="de-DE" sz="3200" dirty="0" smtClean="0">
                  <a:solidFill>
                    <a:schemeClr val="accent6"/>
                  </a:solidFill>
                </a:rPr>
                <a:t>“</a:t>
              </a:r>
            </a:p>
            <a:p>
              <a:pPr>
                <a:buClr>
                  <a:schemeClr val="accent6"/>
                </a:buClr>
              </a:pPr>
              <a:endParaRPr lang="de-DE" sz="3200" dirty="0" smtClean="0">
                <a:solidFill>
                  <a:schemeClr val="accent6"/>
                </a:solidFill>
              </a:endParaRPr>
            </a:p>
            <a:p>
              <a:pPr>
                <a:buClr>
                  <a:schemeClr val="accent6"/>
                </a:buClr>
              </a:pPr>
              <a:r>
                <a:rPr lang="de-DE" sz="3200" dirty="0" smtClean="0">
                  <a:solidFill>
                    <a:schemeClr val="accent6"/>
                  </a:solidFill>
                </a:rPr>
                <a:t>      </a:t>
              </a:r>
              <a:r>
                <a:rPr lang="de-DE" sz="3200" dirty="0" smtClean="0"/>
                <a:t> = </a:t>
              </a:r>
              <a:r>
                <a:rPr lang="de-DE" sz="3200" dirty="0" smtClean="0"/>
                <a:t>Funkverbindung</a:t>
              </a:r>
              <a:endParaRPr lang="de-DE" sz="3200" dirty="0" smtClean="0"/>
            </a:p>
            <a:p>
              <a:pPr>
                <a:buClr>
                  <a:schemeClr val="accent6"/>
                </a:buClr>
              </a:pPr>
              <a:r>
                <a:rPr lang="de-DE" sz="3200" dirty="0"/>
                <a:t> </a:t>
              </a:r>
              <a:r>
                <a:rPr lang="de-DE" sz="3200" dirty="0" smtClean="0"/>
                <a:t>      </a:t>
              </a:r>
              <a:r>
                <a:rPr lang="de-DE" sz="3200" dirty="0"/>
                <a:t>= </a:t>
              </a:r>
              <a:r>
                <a:rPr lang="de-DE" sz="3200" dirty="0" smtClean="0"/>
                <a:t>Senden/Empfangen/</a:t>
              </a:r>
            </a:p>
            <a:p>
              <a:pPr>
                <a:buClr>
                  <a:schemeClr val="accent6"/>
                </a:buClr>
              </a:pPr>
              <a:r>
                <a:rPr lang="de-DE" sz="3200" dirty="0"/>
                <a:t> </a:t>
              </a:r>
              <a:r>
                <a:rPr lang="de-DE" sz="3200" dirty="0" smtClean="0"/>
                <a:t>         Übersetzen</a:t>
              </a:r>
            </a:p>
            <a:p>
              <a:pPr>
                <a:buClr>
                  <a:schemeClr val="accent6"/>
                </a:buClr>
              </a:pPr>
              <a:r>
                <a:rPr lang="de-DE" sz="3200" dirty="0"/>
                <a:t> </a:t>
              </a:r>
              <a:r>
                <a:rPr lang="de-DE" sz="3200" dirty="0" smtClean="0"/>
                <a:t>      = abstraktes Fluggerät</a:t>
              </a:r>
              <a:endParaRPr lang="de-DE" sz="3200" dirty="0"/>
            </a:p>
            <a:p>
              <a:pPr>
                <a:buClr>
                  <a:schemeClr val="accent6"/>
                </a:buClr>
              </a:pPr>
              <a:r>
                <a:rPr lang="de-DE" sz="3200" dirty="0"/>
                <a:t> </a:t>
              </a:r>
              <a:r>
                <a:rPr lang="de-DE" sz="3200" dirty="0" smtClean="0"/>
                <a:t>      = Anzeige/Eingabe</a:t>
              </a:r>
            </a:p>
            <a:p>
              <a:pPr>
                <a:buClr>
                  <a:schemeClr val="accent6"/>
                </a:buClr>
              </a:pPr>
              <a:r>
                <a:rPr lang="de-DE" sz="3200" dirty="0">
                  <a:solidFill>
                    <a:srgbClr val="00B050"/>
                  </a:solidFill>
                </a:rPr>
                <a:t> </a:t>
              </a:r>
              <a:r>
                <a:rPr lang="de-DE" sz="3200" dirty="0" smtClean="0">
                  <a:solidFill>
                    <a:srgbClr val="00B050"/>
                  </a:solidFill>
                </a:rPr>
                <a:t> </a:t>
              </a:r>
              <a:r>
                <a:rPr lang="de-DE" sz="3200" dirty="0" err="1" smtClean="0">
                  <a:solidFill>
                    <a:srgbClr val="00B050"/>
                  </a:solidFill>
                </a:rPr>
                <a:t>aa</a:t>
              </a:r>
              <a:r>
                <a:rPr lang="de-DE" sz="3200" dirty="0" smtClean="0">
                  <a:solidFill>
                    <a:srgbClr val="00B050"/>
                  </a:solidFill>
                </a:rPr>
                <a:t> = Kommentare im</a:t>
              </a:r>
              <a:br>
                <a:rPr lang="de-DE" sz="3200" dirty="0" smtClean="0">
                  <a:solidFill>
                    <a:srgbClr val="00B050"/>
                  </a:solidFill>
                </a:rPr>
              </a:br>
              <a:r>
                <a:rPr lang="de-DE" sz="3200" dirty="0" smtClean="0">
                  <a:solidFill>
                    <a:srgbClr val="00B050"/>
                  </a:solidFill>
                </a:rPr>
                <a:t>          Quellcode</a:t>
              </a:r>
            </a:p>
            <a:p>
              <a:endParaRPr lang="de-DE" sz="1000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25229056" y="39334254"/>
              <a:ext cx="313980" cy="2880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Rechteck 95"/>
            <p:cNvSpPr/>
            <p:nvPr/>
          </p:nvSpPr>
          <p:spPr>
            <a:xfrm>
              <a:off x="25245437" y="39838310"/>
              <a:ext cx="313980" cy="2880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Rechteck 96"/>
            <p:cNvSpPr/>
            <p:nvPr/>
          </p:nvSpPr>
          <p:spPr>
            <a:xfrm>
              <a:off x="25248117" y="40846422"/>
              <a:ext cx="313980" cy="2880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Rechteck 103"/>
            <p:cNvSpPr/>
            <p:nvPr/>
          </p:nvSpPr>
          <p:spPr>
            <a:xfrm>
              <a:off x="25255015" y="41384386"/>
              <a:ext cx="313980" cy="288032"/>
            </a:xfrm>
            <a:prstGeom prst="rect">
              <a:avLst/>
            </a:prstGeom>
            <a:solidFill>
              <a:srgbClr val="FFFF66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5" name="Textfeld 104"/>
          <p:cNvSpPr txBox="1"/>
          <p:nvPr/>
        </p:nvSpPr>
        <p:spPr>
          <a:xfrm>
            <a:off x="27237331" y="8735704"/>
            <a:ext cx="1925274" cy="830997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chemeClr val="accent6"/>
                </a:solidFill>
              </a:rPr>
              <a:t>readBytes</a:t>
            </a:r>
            <a:r>
              <a:rPr lang="de-DE" sz="2400" dirty="0">
                <a:solidFill>
                  <a:schemeClr val="accent6"/>
                </a:solidFill>
              </a:rPr>
              <a:t>()</a:t>
            </a:r>
          </a:p>
          <a:p>
            <a:r>
              <a:rPr lang="de-DE" sz="2400" dirty="0" err="1">
                <a:solidFill>
                  <a:schemeClr val="accent6"/>
                </a:solidFill>
              </a:rPr>
              <a:t>writeBytes</a:t>
            </a:r>
            <a:r>
              <a:rPr lang="de-DE" sz="2400" dirty="0">
                <a:solidFill>
                  <a:schemeClr val="accent6"/>
                </a:solidFill>
              </a:rPr>
              <a:t>()</a:t>
            </a:r>
          </a:p>
        </p:txBody>
      </p:sp>
      <p:cxnSp>
        <p:nvCxnSpPr>
          <p:cNvPr id="106" name="Gerade Verbindung 105"/>
          <p:cNvCxnSpPr/>
          <p:nvPr/>
        </p:nvCxnSpPr>
        <p:spPr>
          <a:xfrm flipH="1">
            <a:off x="28461467" y="5418486"/>
            <a:ext cx="66456" cy="3317218"/>
          </a:xfrm>
          <a:prstGeom prst="line">
            <a:avLst/>
          </a:prstGeom>
          <a:ln w="38100">
            <a:solidFill>
              <a:schemeClr val="accent6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Benutzerdefiniert</PresentationFormat>
  <Paragraphs>153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</dc:creator>
  <cp:lastModifiedBy>Jonny</cp:lastModifiedBy>
  <cp:revision>56</cp:revision>
  <dcterms:created xsi:type="dcterms:W3CDTF">2013-12-16T14:55:44Z</dcterms:created>
  <dcterms:modified xsi:type="dcterms:W3CDTF">2013-12-18T13:22:14Z</dcterms:modified>
</cp:coreProperties>
</file>